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83006"/>
  </p:normalViewPr>
  <p:slideViewPr>
    <p:cSldViewPr snapToGrid="0" snapToObjects="1">
      <p:cViewPr varScale="1">
        <p:scale>
          <a:sx n="97" d="100"/>
          <a:sy n="97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F8EA-A7CE-3844-832A-235678E4BD2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CCE3C-5018-E44B-BA1D-9FAB4D199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1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Registering a trademark gives exclusive rights over ​distinctive signs​ – such as names, logos, colours, images, patterns, shapes, packaging of goods, or sounds – which identify the products and distinguish the goods or services from others.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u="sng" dirty="0"/>
              <a:t>“R” </a:t>
            </a:r>
            <a:r>
              <a:rPr lang="en-GB" dirty="0"/>
              <a:t>symbol in the circle used for the registered Trademark. If you do use the registered trade mark symbol (®) without having registered the mark, it is seen as misleading and deceptive. If you are challenged over it, you could be subject to severe penalties.</a:t>
            </a:r>
          </a:p>
          <a:p>
            <a:r>
              <a:rPr lang="en-GB" dirty="0"/>
              <a:t>The </a:t>
            </a:r>
            <a:r>
              <a:rPr lang="en-GB" u="sng" dirty="0"/>
              <a:t>“TM” </a:t>
            </a:r>
            <a:r>
              <a:rPr lang="en-GB" dirty="0"/>
              <a:t>symbol is used when the Trademark application is filed with the trademark registry, but is yet unregistered. </a:t>
            </a:r>
          </a:p>
          <a:p>
            <a:endParaRPr lang="en-GB" dirty="0"/>
          </a:p>
          <a:p>
            <a:r>
              <a:rPr lang="en-GB" dirty="0"/>
              <a:t>While most countries recognise the ® designation, the ™ is mostly a product of the English common-law system. This means that ™ is often seen on products in the United States and Australia but does not hold much weight in many countries around the world.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Copyright symbol generally is written as </a:t>
            </a:r>
            <a:r>
              <a:rPr lang="en-GB" u="sng" dirty="0"/>
              <a:t>“c” </a:t>
            </a:r>
            <a:r>
              <a:rPr lang="en-GB" dirty="0"/>
              <a:t>in the inside of a circle which is recognised around the world as a Copyrighted work, but there is no registration.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CE3C-5018-E44B-BA1D-9FAB4D199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8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heard about “Intellectual Property” on the last slide. </a:t>
            </a:r>
          </a:p>
          <a:p>
            <a:endParaRPr lang="en-GB" dirty="0"/>
          </a:p>
          <a:p>
            <a:r>
              <a:rPr lang="en-GB" dirty="0"/>
              <a:t>Intellectual property rights - such as patents, trademarks, designs, copyrights or geographical indications -  enable inventors, creators and businesses to prevent unauthorised exploitation of their creations, and to receive compensation for their investment.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CE3C-5018-E44B-BA1D-9FAB4D199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2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Europe we use the “R” to register trademarks. Examples are “Thieves” and </a:t>
            </a:r>
            <a:r>
              <a:rPr lang="en-GB" dirty="0" err="1"/>
              <a:t>NingXia</a:t>
            </a:r>
            <a:r>
              <a:rPr lang="en-GB" dirty="0"/>
              <a:t> Red” </a:t>
            </a:r>
          </a:p>
          <a:p>
            <a:endParaRPr lang="en-GB" dirty="0"/>
          </a:p>
          <a:p>
            <a:r>
              <a:rPr lang="en-GB" dirty="0"/>
              <a:t>Even if a “name”, be it a product name, logo or corporate designation, is not registered, it is STILL a name/designation owned by YL. 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“Raindrop Technique”, as in these two words is a registered trademark (“R”). However, if someone only uses “Raindrop”, without the Technique, the single word is not protected. It is too general a word and therefore cannot be registered as a trademark by one person or company.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CE3C-5018-E44B-BA1D-9FAB4D199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8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a YL Brand Partner, you have certain rights to use the YL Trademark for your work you do for YL. This is outlined in the YL Policies. </a:t>
            </a:r>
          </a:p>
          <a:p>
            <a:endParaRPr lang="en-GB" dirty="0"/>
          </a:p>
          <a:p>
            <a:r>
              <a:rPr lang="en-GB" dirty="0"/>
              <a:t>You can use: Pictures/images from the Young Living Digital Library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CE3C-5018-E44B-BA1D-9FAB4D199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2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use: </a:t>
            </a:r>
            <a:r>
              <a:rPr lang="en-GB" sz="1200" dirty="0"/>
              <a:t>Text of product and service descriptions provided by Young Living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CE3C-5018-E44B-BA1D-9FAB4D199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4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use: </a:t>
            </a:r>
            <a:r>
              <a:rPr lang="en-GB" sz="1200" dirty="0"/>
              <a:t>Videos posted to Young Living’s online video sites (e.g. Young Living’s Vimeo® and YouTube® pages)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CE3C-5018-E44B-BA1D-9FAB4D199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08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use: </a:t>
            </a:r>
            <a:r>
              <a:rPr lang="en-GB" sz="1200" dirty="0"/>
              <a:t>Online and printed materials for use in building and managing your Young Living Sales Organisation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CE3C-5018-E44B-BA1D-9FAB4D199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84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CANNOT use YL Trademarks when selling products mentioned in this slide.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CE3C-5018-E44B-BA1D-9FAB4D199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8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a person who has no idea who YL is, and what YL stands for, it must be easy to determine if this person is looking at a corporate YL social media page or a YL Brand Partner social media page. </a:t>
            </a:r>
          </a:p>
          <a:p>
            <a:endParaRPr lang="en-GB" dirty="0"/>
          </a:p>
          <a:p>
            <a:r>
              <a:rPr lang="en-GB" dirty="0"/>
              <a:t>It is therefore advisable to identify yourself as a YL Brand Partner with your YL BP ID.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CE3C-5018-E44B-BA1D-9FAB4D19939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6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2F86-4989-9D4B-8A7E-77E0DA07C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6BB90-BC34-BC4E-A45A-A40FC178F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3899F-88A3-5140-839A-2B8634AE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46D50-39E0-7842-87BA-FDDD4706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18BF-8F30-5643-8BA8-BC2B6C2F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4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AACE-B48A-F044-A923-12C32747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452D3-40BE-3F49-B809-27A9463BE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000CF-1280-2A47-ADA2-6A7FA18E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9DD4D-F4E4-1D47-AB6D-E3283549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4FDF4-8592-744C-845C-1661E788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0E9B3-3CE2-9347-B232-53A3E80C8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EEB53-9821-1746-A9F5-2C122D50A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FC02B-26FE-9545-86C4-BF2AB580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405C0-B813-964E-A048-E1B0F5F4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BBC31-EFB4-C54D-8252-42D7B751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49C0-ECC6-D240-9438-927B85C6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E41C-7158-4C48-98AE-C95A79C23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37239-9A6C-4243-9248-206797A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95349-7EC9-7043-BE19-0715F83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64877-CC9D-9845-8AB6-2E85ACC4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8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82B3-23BF-F348-BAF2-33F630C8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62D0F-0881-6C4A-8EFF-E6FA7E470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5D2F-46E4-5042-A454-00AC8BF6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9D81B-3AA3-5D48-A260-1D3A6452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E0AC4-4739-554A-8F1A-F3CD655B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0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0C6C-9C88-A446-99B9-12434085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644-90F7-CD48-B026-CCE35DCD4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D5D94-AC27-0B46-81BB-54E1DAA17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AAAE1-A30E-B14D-8FC0-EEA2279F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EDB4E-FA3B-084E-A640-EAFEC89B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AC581-2AD9-C64F-AE13-D94E99D1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5F2F-4F4B-DB4E-9C88-55EC7DFE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02376-179B-6940-88F3-D35B07BC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A8BF7-4CE9-544A-91E1-7F3818053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5E0FD-8089-4743-887A-857A301AA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DDD53-F749-AB4D-B71F-F6988EF94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9B234-4331-4043-A82A-481B2DEF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85044-F958-144A-B482-CAA709AA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F7DA1-9D43-4341-872C-3EADCE82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38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1D6F-289C-1742-9EB5-23656B95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19B83-B31F-1449-852E-4AEA3ACD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B4CFC-3E14-644B-8B6F-6727795E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0D867-3688-1B49-BE1B-F6FEE7CC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2021D-8109-E347-B8FD-D9E3D05D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62BCD-2358-7543-A81A-DB8F1220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11FA-8345-9542-AF5B-7B783C3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2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BA32-34BA-CB42-BB0C-5696983E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F1E3-4C69-564B-8708-DDECE669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0B175-D6CF-9545-97AC-4364354FA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4A0DD-59F1-5749-B6AD-6721F9BD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90036-2A63-D04A-A001-D6484D7C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1361A-0358-D344-891E-338CA06B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2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7264-324D-A940-9595-E13E0925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C1C97-1BC1-6D43-AFF2-D4D8BA11A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934AB-A381-634F-9714-AD94D6245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4ADC1-B818-8144-A7FC-FA6E7A30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DD5F6-1460-C44C-AFDE-EFE616C0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EBF72-DB48-F34A-9ABA-6A555ADA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2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54689-B7B8-834E-A3BE-5D3D699B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EBC35-3469-F347-8D08-BAA3B0F5D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7C391-781F-8247-BC29-64604219E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720D-002B-6441-AA43-8BB59A191679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6121-4A63-4244-9D46-68675AD27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52E68-3CFC-FD4B-B1B8-43B89ABDB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8790C-C640-C34E-861B-DC2FF01F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2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6CB4C81F-45C2-B84D-B7FE-0984746B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14ED625E-0317-1446-AE8F-A92F8A2F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8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CEBF0F1-D9DA-9549-9733-FD399288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1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A2E995-F389-5A4D-8CA2-6C48BA14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861DE1-CF6A-194A-BE1D-F70601E64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1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BDCA71D-B5B9-8C40-AF20-A8F3ED0B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9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ABDC6C-5E24-124F-9C74-39D06DAF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1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75618B8-585A-3244-8E33-0DAE2067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8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E749797-347A-2F45-8BA5-FF8110A1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8FD3B-4983-E842-B11C-5EED3482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9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9F096DD-18E4-B647-BBE7-F2AA8427F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78F8040-8E24-6E4C-ACFB-CFF5FED0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0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518DE9F-E5DC-9C40-8B17-6C9EE892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A456204-903D-B445-A159-DE94485E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1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374D04-A59A-C945-9E86-CE24A2737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8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BFFCE2E-E1A8-1E49-8EDB-C95896B0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8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33A435-A0B4-D64C-8227-646023B5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1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FF7CC6-BA93-4944-9D91-F89AD806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30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6B55A7C-89B0-8C4E-B863-40027C48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13C6C7A-082C-E943-8C9B-B8AE832D9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70C273-6CD3-0447-98F6-D4DA06DE6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5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D6AAC31-5BFD-C846-992E-1E469240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7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FECAEC7-9413-1446-A871-BCEBAAE0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6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0ABE29D4-653F-684E-B9D5-F816A0B2E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DFBD3C0-1529-A04B-9676-ED6522ED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7524BD1D-76B5-3C4C-84BB-4BC97256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548</Words>
  <Application>Microsoft Macintosh PowerPoint</Application>
  <PresentationFormat>Widescreen</PresentationFormat>
  <Paragraphs>36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Kiteley</dc:creator>
  <cp:lastModifiedBy>Lucy Kiteley</cp:lastModifiedBy>
  <cp:revision>2</cp:revision>
  <dcterms:created xsi:type="dcterms:W3CDTF">2022-07-01T09:34:40Z</dcterms:created>
  <dcterms:modified xsi:type="dcterms:W3CDTF">2022-07-01T09:41:27Z</dcterms:modified>
</cp:coreProperties>
</file>