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310" r:id="rId5"/>
    <p:sldId id="312" r:id="rId6"/>
    <p:sldId id="313" r:id="rId7"/>
    <p:sldId id="314" r:id="rId8"/>
    <p:sldId id="320" r:id="rId9"/>
    <p:sldId id="316" r:id="rId10"/>
    <p:sldId id="317" r:id="rId11"/>
    <p:sldId id="319" r:id="rId12"/>
    <p:sldId id="322" r:id="rId13"/>
    <p:sldId id="318" r:id="rId14"/>
    <p:sldId id="321" r:id="rId15"/>
    <p:sldId id="261" r:id="rId16"/>
    <p:sldId id="323" r:id="rId17"/>
    <p:sldId id="333" r:id="rId18"/>
    <p:sldId id="325" r:id="rId19"/>
    <p:sldId id="326" r:id="rId20"/>
    <p:sldId id="327" r:id="rId21"/>
    <p:sldId id="328" r:id="rId22"/>
    <p:sldId id="329" r:id="rId23"/>
    <p:sldId id="300" r:id="rId24"/>
    <p:sldId id="332" r:id="rId25"/>
    <p:sldId id="33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4475" userDrawn="1">
          <p15:clr>
            <a:srgbClr val="A4A3A4"/>
          </p15:clr>
        </p15:guide>
        <p15:guide id="3" orient="horz" pos="1207" userDrawn="1">
          <p15:clr>
            <a:srgbClr val="A4A3A4"/>
          </p15:clr>
        </p15:guide>
        <p15:guide id="4" pos="4112" userDrawn="1">
          <p15:clr>
            <a:srgbClr val="A4A3A4"/>
          </p15:clr>
        </p15:guide>
        <p15:guide id="5" pos="2389" userDrawn="1">
          <p15:clr>
            <a:srgbClr val="A4A3A4"/>
          </p15:clr>
        </p15:guide>
        <p15:guide id="6" orient="horz" pos="157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7B079C-6BFE-A692-31A2-EC5C850E50CA}" name="Louise Newton" initials="LN" userId="S::lnewton@youngliving.com::41637792-c231-441c-8248-611a0d0816e3" providerId="AD"/>
  <p188:author id="{4CFB38C2-D751-D1B4-0CDA-7E33A106951B}" name="Vladimira Soja" initials="VS" userId="S::vsoja@youngliving.com::797021a8-e315-4fae-b1b4-530e7ef7693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EFF"/>
    <a:srgbClr val="F891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A44C31-A3CE-6E43-BCA8-1941D1521CD6}" v="3" dt="2025-03-14T13:43:51.9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213"/>
    <p:restoredTop sz="96301"/>
  </p:normalViewPr>
  <p:slideViewPr>
    <p:cSldViewPr snapToGrid="0">
      <p:cViewPr varScale="1">
        <p:scale>
          <a:sx n="115" d="100"/>
          <a:sy n="115" d="100"/>
        </p:scale>
        <p:origin x="208" y="352"/>
      </p:cViewPr>
      <p:guideLst>
        <p:guide orient="horz" pos="913"/>
        <p:guide pos="4475"/>
        <p:guide orient="horz" pos="1207"/>
        <p:guide pos="4112"/>
        <p:guide pos="2389"/>
        <p:guide orient="horz" pos="1570"/>
      </p:guideLst>
    </p:cSldViewPr>
  </p:slideViewPr>
  <p:notesTextViewPr>
    <p:cViewPr>
      <p:scale>
        <a:sx n="1" d="1"/>
        <a:sy n="1" d="1"/>
      </p:scale>
      <p:origin x="0" y="0"/>
    </p:cViewPr>
  </p:notesTextViewPr>
  <p:notesViewPr>
    <p:cSldViewPr snapToGrid="0"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lee DCastro" userId="e25e7abc-a631-41e8-bd1a-4293feaf397c" providerId="ADAL" clId="{A8A44C31-A3CE-6E43-BCA8-1941D1521CD6}"/>
    <pc:docChg chg="custSel modSld">
      <pc:chgData name="Mahlee DCastro" userId="e25e7abc-a631-41e8-bd1a-4293feaf397c" providerId="ADAL" clId="{A8A44C31-A3CE-6E43-BCA8-1941D1521CD6}" dt="2025-03-14T13:43:51.907" v="11"/>
      <pc:docMkLst>
        <pc:docMk/>
      </pc:docMkLst>
      <pc:sldChg chg="addSp delSp modSp mod">
        <pc:chgData name="Mahlee DCastro" userId="e25e7abc-a631-41e8-bd1a-4293feaf397c" providerId="ADAL" clId="{A8A44C31-A3CE-6E43-BCA8-1941D1521CD6}" dt="2025-03-14T13:28:59.983" v="9" actId="1076"/>
        <pc:sldMkLst>
          <pc:docMk/>
          <pc:sldMk cId="1143950532" sldId="310"/>
        </pc:sldMkLst>
        <pc:spChg chg="del">
          <ac:chgData name="Mahlee DCastro" userId="e25e7abc-a631-41e8-bd1a-4293feaf397c" providerId="ADAL" clId="{A8A44C31-A3CE-6E43-BCA8-1941D1521CD6}" dt="2025-03-14T13:28:34.649" v="3" actId="478"/>
          <ac:spMkLst>
            <pc:docMk/>
            <pc:sldMk cId="1143950532" sldId="310"/>
            <ac:spMk id="2" creationId="{442DE34D-C2F6-0A47-9BC8-B625B45B54D6}"/>
          </ac:spMkLst>
        </pc:spChg>
        <pc:spChg chg="add mod">
          <ac:chgData name="Mahlee DCastro" userId="e25e7abc-a631-41e8-bd1a-4293feaf397c" providerId="ADAL" clId="{A8A44C31-A3CE-6E43-BCA8-1941D1521CD6}" dt="2025-03-14T13:28:36.142" v="4"/>
          <ac:spMkLst>
            <pc:docMk/>
            <pc:sldMk cId="1143950532" sldId="310"/>
            <ac:spMk id="4" creationId="{7605896B-D590-5ED5-6FEA-3987561BEE71}"/>
          </ac:spMkLst>
        </pc:spChg>
        <pc:spChg chg="add del mod">
          <ac:chgData name="Mahlee DCastro" userId="e25e7abc-a631-41e8-bd1a-4293feaf397c" providerId="ADAL" clId="{A8A44C31-A3CE-6E43-BCA8-1941D1521CD6}" dt="2025-03-14T13:28:55.176" v="8" actId="478"/>
          <ac:spMkLst>
            <pc:docMk/>
            <pc:sldMk cId="1143950532" sldId="310"/>
            <ac:spMk id="6" creationId="{B7E12243-4D42-4037-CB3C-F2691FB3E43D}"/>
          </ac:spMkLst>
        </pc:spChg>
        <pc:picChg chg="add mod">
          <ac:chgData name="Mahlee DCastro" userId="e25e7abc-a631-41e8-bd1a-4293feaf397c" providerId="ADAL" clId="{A8A44C31-A3CE-6E43-BCA8-1941D1521CD6}" dt="2025-03-14T13:28:42.739" v="5" actId="167"/>
          <ac:picMkLst>
            <pc:docMk/>
            <pc:sldMk cId="1143950532" sldId="310"/>
            <ac:picMk id="3" creationId="{6BE841F5-E0A7-289D-C91C-D203DDA5F07F}"/>
          </ac:picMkLst>
        </pc:picChg>
        <pc:picChg chg="add mod">
          <ac:chgData name="Mahlee DCastro" userId="e25e7abc-a631-41e8-bd1a-4293feaf397c" providerId="ADAL" clId="{A8A44C31-A3CE-6E43-BCA8-1941D1521CD6}" dt="2025-03-14T13:28:36.142" v="4"/>
          <ac:picMkLst>
            <pc:docMk/>
            <pc:sldMk cId="1143950532" sldId="310"/>
            <ac:picMk id="5" creationId="{8B54B9B4-0247-AAA9-D7B8-1F7CD1C1EAD4}"/>
          </ac:picMkLst>
        </pc:picChg>
        <pc:picChg chg="add mod">
          <ac:chgData name="Mahlee DCastro" userId="e25e7abc-a631-41e8-bd1a-4293feaf397c" providerId="ADAL" clId="{A8A44C31-A3CE-6E43-BCA8-1941D1521CD6}" dt="2025-03-14T13:28:59.983" v="9" actId="1076"/>
          <ac:picMkLst>
            <pc:docMk/>
            <pc:sldMk cId="1143950532" sldId="310"/>
            <ac:picMk id="7" creationId="{4203BAEA-F98A-810B-A2DC-89287B4D3390}"/>
          </ac:picMkLst>
        </pc:picChg>
        <pc:picChg chg="del">
          <ac:chgData name="Mahlee DCastro" userId="e25e7abc-a631-41e8-bd1a-4293feaf397c" providerId="ADAL" clId="{A8A44C31-A3CE-6E43-BCA8-1941D1521CD6}" dt="2025-03-14T13:28:30.539" v="0" actId="478"/>
          <ac:picMkLst>
            <pc:docMk/>
            <pc:sldMk cId="1143950532" sldId="310"/>
            <ac:picMk id="8" creationId="{78921506-D935-D746-A05A-BB5FB31BA4A4}"/>
          </ac:picMkLst>
        </pc:picChg>
        <pc:picChg chg="del">
          <ac:chgData name="Mahlee DCastro" userId="e25e7abc-a631-41e8-bd1a-4293feaf397c" providerId="ADAL" clId="{A8A44C31-A3CE-6E43-BCA8-1941D1521CD6}" dt="2025-03-14T13:28:34.077" v="2" actId="478"/>
          <ac:picMkLst>
            <pc:docMk/>
            <pc:sldMk cId="1143950532" sldId="310"/>
            <ac:picMk id="9" creationId="{4056AF7B-8669-6A4C-AF56-459EF7206C3A}"/>
          </ac:picMkLst>
        </pc:picChg>
        <pc:picChg chg="del">
          <ac:chgData name="Mahlee DCastro" userId="e25e7abc-a631-41e8-bd1a-4293feaf397c" providerId="ADAL" clId="{A8A44C31-A3CE-6E43-BCA8-1941D1521CD6}" dt="2025-03-14T13:28:31.936" v="1" actId="478"/>
          <ac:picMkLst>
            <pc:docMk/>
            <pc:sldMk cId="1143950532" sldId="310"/>
            <ac:picMk id="23" creationId="{4931FF80-6A5D-5246-9BC7-240C46CA36B2}"/>
          </ac:picMkLst>
        </pc:picChg>
      </pc:sldChg>
      <pc:sldChg chg="addSp delSp modSp mod">
        <pc:chgData name="Mahlee DCastro" userId="e25e7abc-a631-41e8-bd1a-4293feaf397c" providerId="ADAL" clId="{A8A44C31-A3CE-6E43-BCA8-1941D1521CD6}" dt="2025-03-14T13:43:51.907" v="11"/>
        <pc:sldMkLst>
          <pc:docMk/>
          <pc:sldMk cId="3972960856" sldId="328"/>
        </pc:sldMkLst>
        <pc:picChg chg="add mod">
          <ac:chgData name="Mahlee DCastro" userId="e25e7abc-a631-41e8-bd1a-4293feaf397c" providerId="ADAL" clId="{A8A44C31-A3CE-6E43-BCA8-1941D1521CD6}" dt="2025-03-14T13:43:51.907" v="11"/>
          <ac:picMkLst>
            <pc:docMk/>
            <pc:sldMk cId="3972960856" sldId="328"/>
            <ac:picMk id="3" creationId="{8EAEED4B-1C75-D5D0-8C1B-0F2E1A0318EB}"/>
          </ac:picMkLst>
        </pc:picChg>
        <pc:picChg chg="del">
          <ac:chgData name="Mahlee DCastro" userId="e25e7abc-a631-41e8-bd1a-4293feaf397c" providerId="ADAL" clId="{A8A44C31-A3CE-6E43-BCA8-1941D1521CD6}" dt="2025-03-14T13:43:51.757" v="10" actId="478"/>
          <ac:picMkLst>
            <pc:docMk/>
            <pc:sldMk cId="3972960856" sldId="328"/>
            <ac:picMk id="6" creationId="{468CD0C8-0485-F94E-9974-0FAE9155592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A609B2-5BB3-E14D-8E27-9B2C7B9904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81C36A-EACC-EE46-B987-1A993AB41B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4B6826-C591-2E4B-B049-0BCCFD4D84D0}" type="datetimeFigureOut">
              <a:rPr lang="en-US" smtClean="0"/>
              <a:t>3/14/25</a:t>
            </a:fld>
            <a:endParaRPr lang="en-US"/>
          </a:p>
        </p:txBody>
      </p:sp>
      <p:sp>
        <p:nvSpPr>
          <p:cNvPr id="4" name="Footer Placeholder 3">
            <a:extLst>
              <a:ext uri="{FF2B5EF4-FFF2-40B4-BE49-F238E27FC236}">
                <a16:creationId xmlns:a16="http://schemas.microsoft.com/office/drawing/2014/main" id="{675FF578-03BB-1745-BA96-FD8B6DCFAE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2D6505A-08DB-074D-BA95-63DCB5D43B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9B65DC-F593-E646-8189-5FE277EDF651}" type="slidenum">
              <a:rPr lang="en-US" smtClean="0"/>
              <a:t>‹#›</a:t>
            </a:fld>
            <a:endParaRPr lang="en-US"/>
          </a:p>
        </p:txBody>
      </p:sp>
    </p:spTree>
    <p:extLst>
      <p:ext uri="{BB962C8B-B14F-4D97-AF65-F5344CB8AC3E}">
        <p14:creationId xmlns:p14="http://schemas.microsoft.com/office/powerpoint/2010/main" val="3362519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4A10F6-ACAD-46BE-B3AD-EFD8065B5CAD}" type="datetimeFigureOut">
              <a:rPr lang="en-GB" smtClean="0"/>
              <a:t>14/03/2025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06894-459D-46A2-9E10-996744D32EE9}" type="slidenum">
              <a:rPr lang="en-GB" smtClean="0"/>
              <a:t>‹#›</a:t>
            </a:fld>
            <a:endParaRPr lang="en-GB"/>
          </a:p>
        </p:txBody>
      </p:sp>
    </p:spTree>
    <p:extLst>
      <p:ext uri="{BB962C8B-B14F-4D97-AF65-F5344CB8AC3E}">
        <p14:creationId xmlns:p14="http://schemas.microsoft.com/office/powerpoint/2010/main" val="2293947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206894-459D-46A2-9E10-996744D32EE9}" type="slidenum">
              <a:rPr lang="en-GB" smtClean="0"/>
              <a:t>1</a:t>
            </a:fld>
            <a:endParaRPr lang="en-GB"/>
          </a:p>
        </p:txBody>
      </p:sp>
    </p:spTree>
    <p:extLst>
      <p:ext uri="{BB962C8B-B14F-4D97-AF65-F5344CB8AC3E}">
        <p14:creationId xmlns:p14="http://schemas.microsoft.com/office/powerpoint/2010/main" val="984385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206894-459D-46A2-9E10-996744D32EE9}" type="slidenum">
              <a:rPr lang="en-GB" smtClean="0"/>
              <a:t>5</a:t>
            </a:fld>
            <a:endParaRPr lang="en-GB"/>
          </a:p>
        </p:txBody>
      </p:sp>
    </p:spTree>
    <p:extLst>
      <p:ext uri="{BB962C8B-B14F-4D97-AF65-F5344CB8AC3E}">
        <p14:creationId xmlns:p14="http://schemas.microsoft.com/office/powerpoint/2010/main" val="4182864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400" dirty="0" err="1">
                <a:ea typeface="Avenir Book" charset="0"/>
                <a:cs typeface="Avenir Book" charset="0"/>
              </a:rPr>
              <a:t>„NingXia Red“</a:t>
            </a:r>
            <a:r>
              <a:rPr lang="lt" sz="1400" baseline="30000" dirty="0">
                <a:ea typeface="Avenir Book" charset="0"/>
                <a:cs typeface="Avenir Book" charset="0"/>
              </a:rPr>
              <a:t>®</a:t>
            </a:r>
            <a:r>
              <a:rPr lang="lt" sz="1400" dirty="0">
                <a:ea typeface="Avenir Book" charset="0"/>
                <a:cs typeface="Avenir Book" charset="0"/>
              </a:rPr>
              <a:t> </a:t>
            </a:r>
            <a:r>
              <a:rPr lang="lt" sz="1300" dirty="0"/>
              <a:t> aprūpina visa eile antioksidantų, kurie palaiko visą organizmą. Šio subalansuoto požiūrio dėka daugybė žmonių patiria energijos antplūdį, gyvybingumą ir energiją, kai pradeda naudoti šį produktą.</a:t>
            </a:r>
          </a:p>
          <a:p>
            <a:endParaRPr lang="lt" sz="1300" dirty="0"/>
          </a:p>
          <a:p>
            <a:pPr marL="181240" indent="-181240">
              <a:buFont typeface="Arial"/>
              <a:buChar char="•"/>
            </a:pPr>
            <a:r>
              <a:rPr lang="lt" sz="1300" dirty="0"/>
              <a:t>Sudėtyje subalansuoti ingredientai, kurių dėka tai visam organizmui vertingas gėrimas, palaikantis jo gerovę.*</a:t>
            </a:r>
          </a:p>
          <a:p>
            <a:pPr marL="181240" indent="-181240">
              <a:buFont typeface="Arial"/>
              <a:buChar char="•"/>
            </a:pPr>
            <a:r>
              <a:rPr lang="lt" sz="1300" dirty="0"/>
              <a:t>Sudėtyje galingi ingredientai, kurie įsitraukia į daugybę natūralių antioksidacijos procesų.*</a:t>
            </a:r>
          </a:p>
          <a:p>
            <a:pPr marL="181240" indent="-181240">
              <a:buFont typeface="Arial"/>
              <a:buChar char="•"/>
            </a:pPr>
            <a:r>
              <a:rPr lang="lt" sz="1300" dirty="0"/>
              <a:t>Palaiko bendrą gerovę.*</a:t>
            </a:r>
          </a:p>
          <a:p>
            <a:pPr marL="181240" indent="-181240">
              <a:buFont typeface="Arial"/>
              <a:buChar char="•"/>
            </a:pPr>
            <a:r>
              <a:rPr lang="lt" sz="1300" dirty="0"/>
              <a:t>Joje citrusinių vaisių eteriniai aliejai, kurių sudėtyje yra d-limoneno, galingo citrusinių aliejų komponento.</a:t>
            </a:r>
          </a:p>
          <a:p>
            <a:pPr marL="181240" indent="-181240">
              <a:buFont typeface="Arial"/>
              <a:buChar char="•"/>
            </a:pPr>
            <a:r>
              <a:rPr lang="lt" sz="1300" dirty="0" err="1"/>
              <a:t>Unikali sudėtis, kurioje – ožerškio uogos.</a:t>
            </a:r>
          </a:p>
          <a:p>
            <a:pPr marL="181240" indent="-181240">
              <a:buFont typeface="Arial"/>
              <a:buChar char="•"/>
            </a:pPr>
            <a:r>
              <a:rPr lang="lt" sz="1300" dirty="0"/>
              <a:t>Tai sveikas kasdienis gėrimas.*</a:t>
            </a:r>
          </a:p>
          <a:p>
            <a:pPr marL="181240" indent="-181240">
              <a:buFontTx/>
              <a:buChar char="-"/>
            </a:pPr>
            <a:endParaRPr lang="lt" sz="1300" dirty="0"/>
          </a:p>
          <a:p>
            <a:r>
              <a:rPr lang="lt" sz="1300" i="1" dirty="0"/>
              <a:t>*Šių pareiškimų nevertino Terapinių prekių administracija (angl. Therapeutic Goods Administration). Šie produktai nėra skirti diagnozuoti, gydyti ar apsaugoti nuo ligų.</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BA0E-6F0A-4867-85B1-DF27E44BF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6611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206894-459D-46A2-9E10-996744D32EE9}" type="slidenum">
              <a:rPr lang="en-GB" smtClean="0"/>
              <a:t>13</a:t>
            </a:fld>
            <a:endParaRPr lang="en-GB"/>
          </a:p>
        </p:txBody>
      </p:sp>
    </p:spTree>
    <p:extLst>
      <p:ext uri="{BB962C8B-B14F-4D97-AF65-F5344CB8AC3E}">
        <p14:creationId xmlns:p14="http://schemas.microsoft.com/office/powerpoint/2010/main" val="2960733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206894-459D-46A2-9E10-996744D32E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0733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206894-459D-46A2-9E10-996744D32EE9}" type="slidenum">
              <a:rPr lang="en-GB" smtClean="0"/>
              <a:t>15</a:t>
            </a:fld>
            <a:endParaRPr lang="en-GB"/>
          </a:p>
        </p:txBody>
      </p:sp>
    </p:spTree>
    <p:extLst>
      <p:ext uri="{BB962C8B-B14F-4D97-AF65-F5344CB8AC3E}">
        <p14:creationId xmlns:p14="http://schemas.microsoft.com/office/powerpoint/2010/main" val="1276069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BA0E-6F0A-4867-85B1-DF27E44BF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151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400" dirty="0" err="1">
                <a:ea typeface="Avenir Book" charset="0"/>
                <a:cs typeface="Avenir Book" charset="0"/>
              </a:rPr>
              <a:t>„NingXia Red“</a:t>
            </a:r>
            <a:r>
              <a:rPr lang="lt" sz="1400" baseline="30000" dirty="0">
                <a:ea typeface="Avenir Book" charset="0"/>
                <a:cs typeface="Avenir Book" charset="0"/>
              </a:rPr>
              <a:t>®</a:t>
            </a:r>
            <a:r>
              <a:rPr lang="lt" sz="1400" dirty="0">
                <a:ea typeface="Avenir Book" charset="0"/>
                <a:cs typeface="Avenir Book" charset="0"/>
              </a:rPr>
              <a:t> </a:t>
            </a:r>
            <a:r>
              <a:rPr lang="lt" sz="1300" dirty="0"/>
              <a:t> aprūpina visa eile antioksidantų, kurie palaiko visą organizmą. Šio subalansuoto požiūrio dėka daugybė žmonių patikria energijos antplūdį, gyvybingumą ir energiją, kai pradeda naudoti šį produktą.</a:t>
            </a:r>
          </a:p>
          <a:p>
            <a:endParaRPr lang="lt" sz="1300" dirty="0"/>
          </a:p>
          <a:p>
            <a:pPr marL="181240" indent="-181240">
              <a:buFont typeface="Arial"/>
              <a:buChar char="•"/>
            </a:pPr>
            <a:r>
              <a:rPr lang="lt" sz="1300" dirty="0"/>
              <a:t>Sudėtyje subalansuoti ingredientai, kurių dėka tai visam organizmui vertingas gėrimas, palaikantis jo gerovę.*</a:t>
            </a:r>
          </a:p>
          <a:p>
            <a:pPr marL="181240" indent="-181240">
              <a:buFont typeface="Arial"/>
              <a:buChar char="•"/>
            </a:pPr>
            <a:r>
              <a:rPr lang="lt" sz="1300" dirty="0"/>
              <a:t>Sudėtyje galingi ingredientai, kurie įsitraukia į daugybę natūralių antioksidacijos procesų.*</a:t>
            </a:r>
          </a:p>
          <a:p>
            <a:pPr marL="181240" indent="-181240">
              <a:buFont typeface="Arial"/>
              <a:buChar char="•"/>
            </a:pPr>
            <a:r>
              <a:rPr lang="lt" sz="1300" dirty="0"/>
              <a:t>Palaiko bendrą gerovę.*</a:t>
            </a:r>
          </a:p>
          <a:p>
            <a:pPr marL="181240" indent="-181240">
              <a:buFont typeface="Arial"/>
              <a:buChar char="•"/>
            </a:pPr>
            <a:r>
              <a:rPr lang="lt" sz="1300" dirty="0"/>
              <a:t>Joje citrusinių vaisių eteriniai aliejai, kurių sudėtyje yra d-limoneno, galingo citrusinių aliejų komponento.</a:t>
            </a:r>
          </a:p>
          <a:p>
            <a:pPr marL="181240" indent="-181240">
              <a:buFont typeface="Arial"/>
              <a:buChar char="•"/>
            </a:pPr>
            <a:r>
              <a:rPr lang="lt" sz="1300" dirty="0" err="1"/>
              <a:t>Unikali sudėtis, kurioje – ožerškio uogos.</a:t>
            </a:r>
          </a:p>
          <a:p>
            <a:pPr marL="181240" indent="-181240">
              <a:buFont typeface="Arial"/>
              <a:buChar char="•"/>
            </a:pPr>
            <a:r>
              <a:rPr lang="lt" sz="1300" dirty="0"/>
              <a:t>Tai sveikas kasdienis gėrimas.*</a:t>
            </a:r>
          </a:p>
          <a:p>
            <a:pPr marL="181240" indent="-181240">
              <a:buFontTx/>
              <a:buChar char="-"/>
            </a:pPr>
            <a:endParaRPr lang="lt" sz="1300" dirty="0"/>
          </a:p>
          <a:p>
            <a:r>
              <a:rPr lang="lt" sz="1300" i="1" dirty="0"/>
              <a:t>*Šių pareiškimų nevertino Terapinių prekių administracija (angl. Therapeutic Goods Administration). Šie produktai nėra skirti diagnozuoti, gydyti ar apsaugoti nuo ligų.</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BA0E-6F0A-4867-85B1-DF27E44BF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8915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400" dirty="0" err="1">
                <a:ea typeface="Avenir Book" charset="0"/>
                <a:cs typeface="Avenir Book" charset="0"/>
              </a:rPr>
              <a:t>„NingXia Red“</a:t>
            </a:r>
            <a:r>
              <a:rPr lang="lt" sz="1400" baseline="30000" dirty="0">
                <a:ea typeface="Avenir Book" charset="0"/>
                <a:cs typeface="Avenir Book" charset="0"/>
              </a:rPr>
              <a:t>®</a:t>
            </a:r>
            <a:r>
              <a:rPr lang="lt" sz="1400" dirty="0">
                <a:ea typeface="Avenir Book" charset="0"/>
                <a:cs typeface="Avenir Book" charset="0"/>
              </a:rPr>
              <a:t> </a:t>
            </a:r>
            <a:r>
              <a:rPr lang="lt" sz="1300" dirty="0"/>
              <a:t> aprūpina visa eile antioksidantų, kurie palaiko visą organizmą. Šio subalansuoto požiūrio dėka daugybė žmonių patikria energijos antplūdį, gyvybingumą ir energiją, kai pradeda naudoti šį produktą.</a:t>
            </a:r>
          </a:p>
          <a:p>
            <a:endParaRPr lang="lt" sz="1300" dirty="0"/>
          </a:p>
          <a:p>
            <a:pPr marL="181240" indent="-181240">
              <a:buFont typeface="Arial"/>
              <a:buChar char="•"/>
            </a:pPr>
            <a:r>
              <a:rPr lang="lt" sz="1300" dirty="0"/>
              <a:t>Sudėtyje subalansuoti ingredientai, kurių dėka tai visam organizmui vertingas gėrimas, palaikantis jo gerovę.*</a:t>
            </a:r>
          </a:p>
          <a:p>
            <a:pPr marL="181240" indent="-181240">
              <a:buFont typeface="Arial"/>
              <a:buChar char="•"/>
            </a:pPr>
            <a:r>
              <a:rPr lang="lt" sz="1300" dirty="0"/>
              <a:t>Sudėtyje galingi ingredientai, kurie įsitraukia į daugybę natūralių antioksidacijos procesų.*</a:t>
            </a:r>
          </a:p>
          <a:p>
            <a:pPr marL="181240" indent="-181240">
              <a:buFont typeface="Arial"/>
              <a:buChar char="•"/>
            </a:pPr>
            <a:r>
              <a:rPr lang="lt" sz="1300" dirty="0"/>
              <a:t>Palaiko bendrą gerovę.*</a:t>
            </a:r>
          </a:p>
          <a:p>
            <a:pPr marL="181240" indent="-181240">
              <a:buFont typeface="Arial"/>
              <a:buChar char="•"/>
            </a:pPr>
            <a:r>
              <a:rPr lang="lt" sz="1300" dirty="0"/>
              <a:t>Joje citrusinių vaisių eteriniai aliejai, kurių sudėtyje yra d-limoneno, galingo citrusinių aliejų komponento.</a:t>
            </a:r>
          </a:p>
          <a:p>
            <a:pPr marL="181240" indent="-181240">
              <a:buFont typeface="Arial"/>
              <a:buChar char="•"/>
            </a:pPr>
            <a:r>
              <a:rPr lang="lt" sz="1300" dirty="0" err="1"/>
              <a:t>Unikali sudėtis, kurioje – ožerškio uogos.</a:t>
            </a:r>
          </a:p>
          <a:p>
            <a:pPr marL="181240" indent="-181240">
              <a:buFont typeface="Arial"/>
              <a:buChar char="•"/>
            </a:pPr>
            <a:r>
              <a:rPr lang="lt" sz="1300" dirty="0"/>
              <a:t>Tai sveikas kasdienis gėrimas.*</a:t>
            </a:r>
          </a:p>
          <a:p>
            <a:pPr marL="181240" indent="-181240">
              <a:buFontTx/>
              <a:buChar char="-"/>
            </a:pPr>
            <a:endParaRPr lang="lt" sz="1300" dirty="0"/>
          </a:p>
          <a:p>
            <a:r>
              <a:rPr lang="lt" sz="1300" i="1" dirty="0"/>
              <a:t>*Šių pareiškimų nevertino Terapinių prekių administracija (angl. Therapeutic Goods Administration). Šie produktai nėra skirti diagnozuoti, gydyti ar apsaugoti nuo ligų.</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BA0E-6F0A-4867-85B1-DF27E44BF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809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400" dirty="0" err="1">
                <a:ea typeface="Avenir Book" charset="0"/>
                <a:cs typeface="Avenir Book" charset="0"/>
              </a:rPr>
              <a:t>„NingXia Red“</a:t>
            </a:r>
            <a:r>
              <a:rPr lang="lt" sz="1400" baseline="30000" dirty="0">
                <a:ea typeface="Avenir Book" charset="0"/>
                <a:cs typeface="Avenir Book" charset="0"/>
              </a:rPr>
              <a:t>®</a:t>
            </a:r>
            <a:r>
              <a:rPr lang="lt" sz="1400" dirty="0">
                <a:ea typeface="Avenir Book" charset="0"/>
                <a:cs typeface="Avenir Book" charset="0"/>
              </a:rPr>
              <a:t> </a:t>
            </a:r>
            <a:r>
              <a:rPr lang="lt" sz="1300" dirty="0"/>
              <a:t> aprūpina visa eile antioksidantų, kurie palaiko visą organizmą. Šio subalansuoto požiūrio dėka daugybė žmonių patiria energijos antplūdį, gyvybingumą ir energiją, kai pradeda naudoti šį produktą.</a:t>
            </a:r>
          </a:p>
          <a:p>
            <a:endParaRPr lang="lt" sz="1300" dirty="0"/>
          </a:p>
          <a:p>
            <a:pPr marL="181240" indent="-181240">
              <a:buFont typeface="Arial"/>
              <a:buChar char="•"/>
            </a:pPr>
            <a:r>
              <a:rPr lang="lt" sz="1300" dirty="0"/>
              <a:t>Sudėtyje subalansuoti ingredientai, kurių dėka tai visam organizmui vertingas gėrimas, palaikantis jo gerovę.*</a:t>
            </a:r>
          </a:p>
          <a:p>
            <a:pPr marL="181240" indent="-181240">
              <a:buFont typeface="Arial"/>
              <a:buChar char="•"/>
            </a:pPr>
            <a:r>
              <a:rPr lang="lt" sz="1300" dirty="0"/>
              <a:t>Sudėtyje galingi ingredientai, kurie įsitraukia į daugybę natūralių antioksidacijos procesų.*</a:t>
            </a:r>
          </a:p>
          <a:p>
            <a:pPr marL="181240" indent="-181240">
              <a:buFont typeface="Arial"/>
              <a:buChar char="•"/>
            </a:pPr>
            <a:r>
              <a:rPr lang="lt" sz="1300" dirty="0"/>
              <a:t>Palaiko bendrą gerovę.*</a:t>
            </a:r>
          </a:p>
          <a:p>
            <a:pPr marL="181240" indent="-181240">
              <a:buFont typeface="Arial"/>
              <a:buChar char="•"/>
            </a:pPr>
            <a:r>
              <a:rPr lang="lt" sz="1300" dirty="0"/>
              <a:t>Joje citrusinių vaisių eteriniai aliejai, kurių sudėtyje yra d-limoneno, galingo citrusinių aliejų komponento.</a:t>
            </a:r>
          </a:p>
          <a:p>
            <a:pPr marL="181240" indent="-181240">
              <a:buFont typeface="Arial"/>
              <a:buChar char="•"/>
            </a:pPr>
            <a:r>
              <a:rPr lang="lt" sz="1300" dirty="0" err="1"/>
              <a:t>Unikali sudėtis, kurioje – ožerškio uogos.</a:t>
            </a:r>
          </a:p>
          <a:p>
            <a:pPr marL="181240" indent="-181240">
              <a:buFont typeface="Arial"/>
              <a:buChar char="•"/>
            </a:pPr>
            <a:r>
              <a:rPr lang="lt" sz="1300" dirty="0"/>
              <a:t>Tai sveikas kasdienis gėrimas.*</a:t>
            </a:r>
          </a:p>
          <a:p>
            <a:pPr marL="181240" indent="-181240">
              <a:buFontTx/>
              <a:buChar char="-"/>
            </a:pPr>
            <a:endParaRPr lang="lt" sz="1300" dirty="0"/>
          </a:p>
          <a:p>
            <a:r>
              <a:rPr lang="lt" sz="1300" i="1" dirty="0"/>
              <a:t>*Šių pareiškimų nevertino Terapinių prekių administracija (angl. Therapeutic Goods Administration). Šie produktai nėra skirti diagnozuoti, gydyti ar apsaugoti nuo ligų.</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BA0E-6F0A-4867-85B1-DF27E44BF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l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825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212EC8A-E420-3A22-B8E5-8372DABF39DE}"/>
              </a:ext>
            </a:extLst>
          </p:cNvPr>
          <p:cNvSpPr>
            <a:spLocks noGrp="1"/>
          </p:cNvSpPr>
          <p:nvPr>
            <p:ph type="sldNum" sz="quarter" idx="12"/>
          </p:nvPr>
        </p:nvSpPr>
        <p:spPr/>
        <p:txBody>
          <a:bodyPr/>
          <a:lstStyle/>
          <a:p>
            <a:fld id="{5E4779EB-8AF4-469A-9D69-EDB6BC6C6D0C}" type="slidenum">
              <a:rPr lang="en-GB" smtClean="0"/>
              <a:t>‹#›</a:t>
            </a:fld>
            <a:endParaRPr lang="en-GB"/>
          </a:p>
        </p:txBody>
      </p:sp>
      <p:sp>
        <p:nvSpPr>
          <p:cNvPr id="7" name="Title Placeholder 1">
            <a:extLst>
              <a:ext uri="{FF2B5EF4-FFF2-40B4-BE49-F238E27FC236}">
                <a16:creationId xmlns:a16="http://schemas.microsoft.com/office/drawing/2014/main" id="{228393A5-3B60-C94F-818F-9111A5FCD5BF}"/>
              </a:ext>
            </a:extLst>
          </p:cNvPr>
          <p:cNvSpPr>
            <a:spLocks noGrp="1"/>
          </p:cNvSpPr>
          <p:nvPr>
            <p:ph type="title"/>
          </p:nvPr>
        </p:nvSpPr>
        <p:spPr>
          <a:xfrm>
            <a:off x="1343025" y="584200"/>
            <a:ext cx="10009188" cy="560292"/>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67A696C7-32A6-434E-9141-ABFF49D5AFE3}"/>
              </a:ext>
            </a:extLst>
          </p:cNvPr>
          <p:cNvSpPr>
            <a:spLocks noGrp="1"/>
          </p:cNvSpPr>
          <p:nvPr>
            <p:ph idx="1"/>
          </p:nvPr>
        </p:nvSpPr>
        <p:spPr>
          <a:xfrm>
            <a:off x="1343025" y="1440034"/>
            <a:ext cx="10009188" cy="479725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886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212EC8A-E420-3A22-B8E5-8372DABF39DE}"/>
              </a:ext>
            </a:extLst>
          </p:cNvPr>
          <p:cNvSpPr>
            <a:spLocks noGrp="1"/>
          </p:cNvSpPr>
          <p:nvPr>
            <p:ph type="sldNum" sz="quarter" idx="12"/>
          </p:nvPr>
        </p:nvSpPr>
        <p:spPr/>
        <p:txBody>
          <a:bodyPr/>
          <a:lstStyle/>
          <a:p>
            <a:fld id="{5E4779EB-8AF4-469A-9D69-EDB6BC6C6D0C}" type="slidenum">
              <a:rPr lang="en-GB" smtClean="0"/>
              <a:t>‹#›</a:t>
            </a:fld>
            <a:endParaRPr lang="en-GB"/>
          </a:p>
        </p:txBody>
      </p:sp>
      <p:sp>
        <p:nvSpPr>
          <p:cNvPr id="7" name="Title Placeholder 1">
            <a:extLst>
              <a:ext uri="{FF2B5EF4-FFF2-40B4-BE49-F238E27FC236}">
                <a16:creationId xmlns:a16="http://schemas.microsoft.com/office/drawing/2014/main" id="{228393A5-3B60-C94F-818F-9111A5FCD5BF}"/>
              </a:ext>
            </a:extLst>
          </p:cNvPr>
          <p:cNvSpPr>
            <a:spLocks noGrp="1"/>
          </p:cNvSpPr>
          <p:nvPr>
            <p:ph type="title"/>
          </p:nvPr>
        </p:nvSpPr>
        <p:spPr>
          <a:xfrm>
            <a:off x="1343025" y="584200"/>
            <a:ext cx="10009188" cy="560292"/>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67A696C7-32A6-434E-9141-ABFF49D5AFE3}"/>
              </a:ext>
            </a:extLst>
          </p:cNvPr>
          <p:cNvSpPr>
            <a:spLocks noGrp="1"/>
          </p:cNvSpPr>
          <p:nvPr>
            <p:ph idx="1"/>
          </p:nvPr>
        </p:nvSpPr>
        <p:spPr>
          <a:xfrm>
            <a:off x="1343025" y="1440034"/>
            <a:ext cx="10009188" cy="479725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4">
            <a:extLst>
              <a:ext uri="{FF2B5EF4-FFF2-40B4-BE49-F238E27FC236}">
                <a16:creationId xmlns:a16="http://schemas.microsoft.com/office/drawing/2014/main" id="{81113AC3-5333-674A-84F3-5EEFB8DF2C7F}"/>
              </a:ext>
            </a:extLst>
          </p:cNvPr>
          <p:cNvSpPr/>
          <p:nvPr userDrawn="1"/>
        </p:nvSpPr>
        <p:spPr>
          <a:xfrm>
            <a:off x="0" y="0"/>
            <a:ext cx="803275"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C0D46C08-7882-BC4B-99F4-4CCF072BDE09}"/>
              </a:ext>
            </a:extLst>
          </p:cNvPr>
          <p:cNvSpPr txBox="1">
            <a:spLocks/>
          </p:cNvSpPr>
          <p:nvPr userDrawn="1"/>
        </p:nvSpPr>
        <p:spPr>
          <a:xfrm>
            <a:off x="0" y="6237288"/>
            <a:ext cx="803275"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solidFill>
                <a:latin typeface="GT Walsheim Pro"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4779EB-8AF4-469A-9D69-EDB6BC6C6D0C}" type="slidenum">
              <a:rPr lang="en-GB" smtClean="0"/>
              <a:pPr/>
              <a:t>‹#›</a:t>
            </a:fld>
            <a:endParaRPr lang="en-GB" dirty="0"/>
          </a:p>
        </p:txBody>
      </p:sp>
      <p:pic>
        <p:nvPicPr>
          <p:cNvPr id="10" name="Picture 9">
            <a:extLst>
              <a:ext uri="{FF2B5EF4-FFF2-40B4-BE49-F238E27FC236}">
                <a16:creationId xmlns:a16="http://schemas.microsoft.com/office/drawing/2014/main" id="{275D30E8-91ED-9347-9CFA-DAF7ABBB904D}"/>
              </a:ext>
            </a:extLst>
          </p:cNvPr>
          <p:cNvPicPr>
            <a:picLocks noChangeAspect="1"/>
          </p:cNvPicPr>
          <p:nvPr userDrawn="1"/>
        </p:nvPicPr>
        <p:blipFill>
          <a:blip r:embed="rId2"/>
          <a:stretch>
            <a:fillRect/>
          </a:stretch>
        </p:blipFill>
        <p:spPr>
          <a:xfrm>
            <a:off x="223556" y="584200"/>
            <a:ext cx="358003" cy="391532"/>
          </a:xfrm>
          <a:prstGeom prst="rect">
            <a:avLst/>
          </a:prstGeom>
        </p:spPr>
      </p:pic>
    </p:spTree>
    <p:extLst>
      <p:ext uri="{BB962C8B-B14F-4D97-AF65-F5344CB8AC3E}">
        <p14:creationId xmlns:p14="http://schemas.microsoft.com/office/powerpoint/2010/main" val="1470414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212EC8A-E420-3A22-B8E5-8372DABF39DE}"/>
              </a:ext>
            </a:extLst>
          </p:cNvPr>
          <p:cNvSpPr>
            <a:spLocks noGrp="1"/>
          </p:cNvSpPr>
          <p:nvPr>
            <p:ph type="sldNum" sz="quarter" idx="12"/>
          </p:nvPr>
        </p:nvSpPr>
        <p:spPr/>
        <p:txBody>
          <a:bodyPr/>
          <a:lstStyle/>
          <a:p>
            <a:fld id="{5E4779EB-8AF4-469A-9D69-EDB6BC6C6D0C}" type="slidenum">
              <a:rPr lang="en-GB" smtClean="0"/>
              <a:t>‹#›</a:t>
            </a:fld>
            <a:endParaRPr lang="en-GB"/>
          </a:p>
        </p:txBody>
      </p:sp>
      <p:sp>
        <p:nvSpPr>
          <p:cNvPr id="7" name="Title Placeholder 1">
            <a:extLst>
              <a:ext uri="{FF2B5EF4-FFF2-40B4-BE49-F238E27FC236}">
                <a16:creationId xmlns:a16="http://schemas.microsoft.com/office/drawing/2014/main" id="{228393A5-3B60-C94F-818F-9111A5FCD5BF}"/>
              </a:ext>
            </a:extLst>
          </p:cNvPr>
          <p:cNvSpPr>
            <a:spLocks noGrp="1"/>
          </p:cNvSpPr>
          <p:nvPr>
            <p:ph type="title"/>
          </p:nvPr>
        </p:nvSpPr>
        <p:spPr>
          <a:xfrm>
            <a:off x="5195887" y="584200"/>
            <a:ext cx="6156325" cy="973138"/>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67A696C7-32A6-434E-9141-ABFF49D5AFE3}"/>
              </a:ext>
            </a:extLst>
          </p:cNvPr>
          <p:cNvSpPr>
            <a:spLocks noGrp="1"/>
          </p:cNvSpPr>
          <p:nvPr>
            <p:ph idx="1"/>
          </p:nvPr>
        </p:nvSpPr>
        <p:spPr>
          <a:xfrm>
            <a:off x="5195887" y="1928813"/>
            <a:ext cx="6156325" cy="430847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55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212EC8A-E420-3A22-B8E5-8372DABF39DE}"/>
              </a:ext>
            </a:extLst>
          </p:cNvPr>
          <p:cNvSpPr>
            <a:spLocks noGrp="1"/>
          </p:cNvSpPr>
          <p:nvPr>
            <p:ph type="sldNum" sz="quarter" idx="12"/>
          </p:nvPr>
        </p:nvSpPr>
        <p:spPr/>
        <p:txBody>
          <a:bodyPr/>
          <a:lstStyle/>
          <a:p>
            <a:fld id="{5E4779EB-8AF4-469A-9D69-EDB6BC6C6D0C}" type="slidenum">
              <a:rPr lang="en-GB" smtClean="0"/>
              <a:t>‹#›</a:t>
            </a:fld>
            <a:endParaRPr lang="en-GB"/>
          </a:p>
        </p:txBody>
      </p:sp>
      <p:sp>
        <p:nvSpPr>
          <p:cNvPr id="7" name="Title Placeholder 1">
            <a:extLst>
              <a:ext uri="{FF2B5EF4-FFF2-40B4-BE49-F238E27FC236}">
                <a16:creationId xmlns:a16="http://schemas.microsoft.com/office/drawing/2014/main" id="{228393A5-3B60-C94F-818F-9111A5FCD5BF}"/>
              </a:ext>
            </a:extLst>
          </p:cNvPr>
          <p:cNvSpPr>
            <a:spLocks noGrp="1"/>
          </p:cNvSpPr>
          <p:nvPr>
            <p:ph type="title"/>
          </p:nvPr>
        </p:nvSpPr>
        <p:spPr>
          <a:xfrm>
            <a:off x="1343025" y="584200"/>
            <a:ext cx="6156325" cy="973138"/>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67A696C7-32A6-434E-9141-ABFF49D5AFE3}"/>
              </a:ext>
            </a:extLst>
          </p:cNvPr>
          <p:cNvSpPr>
            <a:spLocks noGrp="1"/>
          </p:cNvSpPr>
          <p:nvPr>
            <p:ph idx="1"/>
          </p:nvPr>
        </p:nvSpPr>
        <p:spPr>
          <a:xfrm>
            <a:off x="1343025" y="1928813"/>
            <a:ext cx="6156325" cy="43084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83895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499E-12D5-5C3D-AF3C-626113A0A8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B2FCA89-3752-3AE5-1BB3-4F406C1B34F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03F5289-F900-93A4-722D-012A3C709E84}"/>
              </a:ext>
            </a:extLst>
          </p:cNvPr>
          <p:cNvSpPr>
            <a:spLocks noGrp="1"/>
          </p:cNvSpPr>
          <p:nvPr>
            <p:ph type="sldNum" sz="quarter" idx="12"/>
          </p:nvPr>
        </p:nvSpPr>
        <p:spPr/>
        <p:txBody>
          <a:bodyPr/>
          <a:lstStyle/>
          <a:p>
            <a:fld id="{5E4779EB-8AF4-469A-9D69-EDB6BC6C6D0C}" type="slidenum">
              <a:rPr lang="en-GB" smtClean="0"/>
              <a:t>‹#›</a:t>
            </a:fld>
            <a:endParaRPr lang="en-GB"/>
          </a:p>
        </p:txBody>
      </p:sp>
    </p:spTree>
    <p:extLst>
      <p:ext uri="{BB962C8B-B14F-4D97-AF65-F5344CB8AC3E}">
        <p14:creationId xmlns:p14="http://schemas.microsoft.com/office/powerpoint/2010/main" val="16702474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751C72-529D-7048-A431-0A4C82653CC6}"/>
              </a:ext>
            </a:extLst>
          </p:cNvPr>
          <p:cNvSpPr/>
          <p:nvPr userDrawn="1"/>
        </p:nvSpPr>
        <p:spPr>
          <a:xfrm>
            <a:off x="0" y="0"/>
            <a:ext cx="8032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A58F78B-F5CD-515E-556D-5A427016259F}"/>
              </a:ext>
            </a:extLst>
          </p:cNvPr>
          <p:cNvSpPr>
            <a:spLocks noGrp="1"/>
          </p:cNvSpPr>
          <p:nvPr>
            <p:ph type="title"/>
          </p:nvPr>
        </p:nvSpPr>
        <p:spPr>
          <a:xfrm>
            <a:off x="1343025" y="584200"/>
            <a:ext cx="10009188" cy="560292"/>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F8C2126-BBD4-6AFC-23E4-8354BF57FD49}"/>
              </a:ext>
            </a:extLst>
          </p:cNvPr>
          <p:cNvSpPr>
            <a:spLocks noGrp="1"/>
          </p:cNvSpPr>
          <p:nvPr>
            <p:ph type="body" idx="1"/>
          </p:nvPr>
        </p:nvSpPr>
        <p:spPr>
          <a:xfrm>
            <a:off x="1343025" y="1440034"/>
            <a:ext cx="10009188" cy="479725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C9D1FA0A-76DC-A475-9745-774B0FF47124}"/>
              </a:ext>
            </a:extLst>
          </p:cNvPr>
          <p:cNvSpPr>
            <a:spLocks noGrp="1"/>
          </p:cNvSpPr>
          <p:nvPr>
            <p:ph type="sldNum" sz="quarter" idx="4"/>
          </p:nvPr>
        </p:nvSpPr>
        <p:spPr>
          <a:xfrm>
            <a:off x="0" y="6237288"/>
            <a:ext cx="803275" cy="365125"/>
          </a:xfrm>
          <a:prstGeom prst="rect">
            <a:avLst/>
          </a:prstGeom>
        </p:spPr>
        <p:txBody>
          <a:bodyPr vert="horz" lIns="91440" tIns="45720" rIns="91440" bIns="45720" rtlCol="0" anchor="ctr"/>
          <a:lstStyle>
            <a:lvl1pPr algn="ctr">
              <a:defRPr sz="1000">
                <a:solidFill>
                  <a:schemeClr val="bg1"/>
                </a:solidFill>
                <a:latin typeface="GT Walsheim Pro" pitchFamily="2" charset="77"/>
              </a:defRPr>
            </a:lvl1pPr>
          </a:lstStyle>
          <a:p>
            <a:fld id="{5E4779EB-8AF4-469A-9D69-EDB6BC6C6D0C}" type="slidenum">
              <a:rPr lang="en-GB" smtClean="0"/>
              <a:pPr/>
              <a:t>‹#›</a:t>
            </a:fld>
            <a:endParaRPr lang="en-GB" dirty="0"/>
          </a:p>
        </p:txBody>
      </p:sp>
      <p:pic>
        <p:nvPicPr>
          <p:cNvPr id="13" name="Picture 12">
            <a:extLst>
              <a:ext uri="{FF2B5EF4-FFF2-40B4-BE49-F238E27FC236}">
                <a16:creationId xmlns:a16="http://schemas.microsoft.com/office/drawing/2014/main" id="{CDBF57F7-6770-BD42-A5D1-69D35CC25DC6}"/>
              </a:ext>
            </a:extLst>
          </p:cNvPr>
          <p:cNvPicPr>
            <a:picLocks noChangeAspect="1"/>
          </p:cNvPicPr>
          <p:nvPr userDrawn="1"/>
        </p:nvPicPr>
        <p:blipFill>
          <a:blip r:embed="rId7"/>
          <a:stretch>
            <a:fillRect/>
          </a:stretch>
        </p:blipFill>
        <p:spPr>
          <a:xfrm>
            <a:off x="223556" y="584200"/>
            <a:ext cx="358003" cy="391532"/>
          </a:xfrm>
          <a:prstGeom prst="rect">
            <a:avLst/>
          </a:prstGeom>
        </p:spPr>
      </p:pic>
    </p:spTree>
    <p:extLst>
      <p:ext uri="{BB962C8B-B14F-4D97-AF65-F5344CB8AC3E}">
        <p14:creationId xmlns:p14="http://schemas.microsoft.com/office/powerpoint/2010/main" val="3781157500"/>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1" r:id="rId3"/>
    <p:sldLayoutId id="2147483652" r:id="rId4"/>
    <p:sldLayoutId id="2147483650" r:id="rId5"/>
  </p:sldLayoutIdLst>
  <p:txStyles>
    <p:titleStyle>
      <a:lvl1pPr algn="l" defTabSz="914400" rtl="0" eaLnBrk="1" latinLnBrk="0" hangingPunct="1">
        <a:lnSpc>
          <a:spcPct val="90000"/>
        </a:lnSpc>
        <a:spcBef>
          <a:spcPct val="0"/>
        </a:spcBef>
        <a:buNone/>
        <a:defRPr sz="4000" kern="1200">
          <a:solidFill>
            <a:schemeClr val="tx1">
              <a:lumMod val="75000"/>
              <a:lumOff val="25000"/>
            </a:schemeClr>
          </a:solidFill>
          <a:latin typeface="Domaine Display" panose="020A0503080505060203" pitchFamily="18" charset="77"/>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6" userDrawn="1">
          <p15:clr>
            <a:srgbClr val="F26B43"/>
          </p15:clr>
        </p15:guide>
        <p15:guide id="2" pos="846" userDrawn="1">
          <p15:clr>
            <a:srgbClr val="F26B43"/>
          </p15:clr>
        </p15:guide>
        <p15:guide id="3" pos="7151" userDrawn="1">
          <p15:clr>
            <a:srgbClr val="F26B43"/>
          </p15:clr>
        </p15:guide>
        <p15:guide id="4" orient="horz" pos="368" userDrawn="1">
          <p15:clr>
            <a:srgbClr val="F26B43"/>
          </p15:clr>
        </p15:guide>
        <p15:guide id="5" orient="horz" pos="3929" userDrawn="1">
          <p15:clr>
            <a:srgbClr val="F26B43"/>
          </p15:clr>
        </p15:guide>
        <p15:guide id="6" pos="2933" userDrawn="1">
          <p15:clr>
            <a:srgbClr val="F26B43"/>
          </p15:clr>
        </p15:guide>
        <p15:guide id="7" pos="327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6.emf"/></Relationships>
</file>

<file path=ppt/slides/_rels/slide2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7.jpe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3.emf"/><Relationship Id="rId4" Type="http://schemas.openxmlformats.org/officeDocument/2006/relationships/image" Target="../media/image15.png"/><Relationship Id="rId9" Type="http://schemas.openxmlformats.org/officeDocument/2006/relationships/image" Target="../media/image4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E841F5-E0A7-289D-C91C-D203DDA5F07F}"/>
              </a:ext>
            </a:extLst>
          </p:cNvPr>
          <p:cNvPicPr>
            <a:picLocks noChangeAspect="1"/>
          </p:cNvPicPr>
          <p:nvPr/>
        </p:nvPicPr>
        <p:blipFill>
          <a:blip r:embed="rId3">
            <a:extLst>
              <a:ext uri="{28A0092B-C50C-407E-A947-70E740481C1C}">
                <a14:useLocalDpi xmlns:a14="http://schemas.microsoft.com/office/drawing/2010/main" val="0"/>
              </a:ext>
            </a:extLst>
          </a:blip>
          <a:srcRect l="15903" t="24871" r="9938" b="12277"/>
          <a:stretch/>
        </p:blipFill>
        <p:spPr>
          <a:xfrm>
            <a:off x="-3" y="-1"/>
            <a:ext cx="12192001" cy="6858001"/>
          </a:xfrm>
          <a:prstGeom prst="rect">
            <a:avLst/>
          </a:prstGeom>
          <a:noFill/>
        </p:spPr>
      </p:pic>
      <p:sp>
        <p:nvSpPr>
          <p:cNvPr id="19" name="Rectangle 18">
            <a:extLst>
              <a:ext uri="{FF2B5EF4-FFF2-40B4-BE49-F238E27FC236}">
                <a16:creationId xmlns:a16="http://schemas.microsoft.com/office/drawing/2014/main" id="{F6C2C927-4D16-7045-A170-176CBD049898}"/>
              </a:ext>
            </a:extLst>
          </p:cNvPr>
          <p:cNvSpPr/>
          <p:nvPr/>
        </p:nvSpPr>
        <p:spPr>
          <a:xfrm>
            <a:off x="1" y="4835236"/>
            <a:ext cx="12192000" cy="2022764"/>
          </a:xfrm>
          <a:prstGeom prst="rect">
            <a:avLst/>
          </a:prstGeom>
          <a:solidFill>
            <a:schemeClr val="accent1">
              <a:alpha val="9722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sp>
        <p:nvSpPr>
          <p:cNvPr id="24" name="Title 1">
            <a:extLst>
              <a:ext uri="{FF2B5EF4-FFF2-40B4-BE49-F238E27FC236}">
                <a16:creationId xmlns:a16="http://schemas.microsoft.com/office/drawing/2014/main" id="{69CBAC64-2ADE-DE4D-B4AB-8E6AE8909666}"/>
              </a:ext>
            </a:extLst>
          </p:cNvPr>
          <p:cNvSpPr txBox="1">
            <a:spLocks/>
          </p:cNvSpPr>
          <p:nvPr/>
        </p:nvSpPr>
        <p:spPr>
          <a:xfrm>
            <a:off x="3657601" y="5391922"/>
            <a:ext cx="7694612" cy="861724"/>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4000" kern="1200">
                <a:solidFill>
                  <a:schemeClr val="tx1"/>
                </a:solidFill>
                <a:latin typeface="Domaine Display" panose="020A0503080505060203" pitchFamily="18" charset="77"/>
                <a:ea typeface="+mj-ea"/>
                <a:cs typeface="+mj-cs"/>
              </a:defRPr>
            </a:lvl1pPr>
          </a:lstStyle>
          <a:p>
            <a:r>
              <a:rPr lang="lt" dirty="0">
                <a:solidFill>
                  <a:schemeClr val="bg1"/>
                </a:solidFill>
                <a:latin typeface="Domaine Display Medium" panose="020A0503080505060203" pitchFamily="18" charset="77"/>
                <a:sym typeface="Helvetica Neue"/>
              </a:rPr>
              <a:t>Atraskite ožerškio galią</a:t>
            </a:r>
            <a:br>
              <a:rPr lang="lt" dirty="0">
                <a:solidFill>
                  <a:schemeClr val="bg1"/>
                </a:solidFill>
                <a:latin typeface="Domaine Display Medium" panose="020A0503080505060203" pitchFamily="18" charset="77"/>
                <a:sym typeface="Helvetica Neue"/>
              </a:rPr>
            </a:br>
            <a:r>
              <a:rPr lang="lt" dirty="0">
                <a:solidFill>
                  <a:schemeClr val="bg1"/>
                </a:solidFill>
                <a:latin typeface="Domaine Display Medium" panose="020A0503080505060203" pitchFamily="18" charset="77"/>
                <a:sym typeface="Helvetica Neue"/>
              </a:rPr>
              <a:t>su „NingXia“</a:t>
            </a:r>
            <a:endParaRPr lang="lt" sz="4400" dirty="0">
              <a:solidFill>
                <a:schemeClr val="bg1"/>
              </a:solidFill>
              <a:latin typeface="Domaine Display Medium" panose="020A0503080505060203" pitchFamily="18" charset="77"/>
            </a:endParaRPr>
          </a:p>
        </p:txBody>
      </p:sp>
      <p:sp>
        <p:nvSpPr>
          <p:cNvPr id="26" name="Rectangle 25">
            <a:extLst>
              <a:ext uri="{FF2B5EF4-FFF2-40B4-BE49-F238E27FC236}">
                <a16:creationId xmlns:a16="http://schemas.microsoft.com/office/drawing/2014/main" id="{C79C495D-A2BF-3441-AA26-BEC2889A9DBC}"/>
              </a:ext>
            </a:extLst>
          </p:cNvPr>
          <p:cNvSpPr/>
          <p:nvPr/>
        </p:nvSpPr>
        <p:spPr>
          <a:xfrm>
            <a:off x="1021278" y="4849091"/>
            <a:ext cx="4174610" cy="2008909"/>
          </a:xfrm>
          <a:prstGeom prst="rect">
            <a:avLst/>
          </a:prstGeom>
          <a:gradFill flip="none" rotWithShape="1">
            <a:gsLst>
              <a:gs pos="0">
                <a:schemeClr val="bg1">
                  <a:alpha val="0"/>
                </a:schemeClr>
              </a:gs>
              <a:gs pos="99000">
                <a:schemeClr val="tx1">
                  <a:alpha val="51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sp>
        <p:nvSpPr>
          <p:cNvPr id="10" name="Rectangle 9">
            <a:extLst>
              <a:ext uri="{FF2B5EF4-FFF2-40B4-BE49-F238E27FC236}">
                <a16:creationId xmlns:a16="http://schemas.microsoft.com/office/drawing/2014/main" id="{210F82DE-40FE-9C4F-9020-E37F648D8343}"/>
              </a:ext>
            </a:extLst>
          </p:cNvPr>
          <p:cNvSpPr/>
          <p:nvPr/>
        </p:nvSpPr>
        <p:spPr>
          <a:xfrm>
            <a:off x="9940413" y="914400"/>
            <a:ext cx="663678" cy="876300"/>
          </a:xfrm>
          <a:prstGeom prst="rect">
            <a:avLst/>
          </a:prstGeom>
          <a:solidFill>
            <a:srgbClr val="FE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sp>
        <p:nvSpPr>
          <p:cNvPr id="4" name="Rectangle 3">
            <a:extLst>
              <a:ext uri="{FF2B5EF4-FFF2-40B4-BE49-F238E27FC236}">
                <a16:creationId xmlns:a16="http://schemas.microsoft.com/office/drawing/2014/main" id="{7605896B-D590-5ED5-6FEA-3987561BEE71}"/>
              </a:ext>
            </a:extLst>
          </p:cNvPr>
          <p:cNvSpPr/>
          <p:nvPr/>
        </p:nvSpPr>
        <p:spPr>
          <a:xfrm>
            <a:off x="10304104" y="130893"/>
            <a:ext cx="1428750" cy="1257300"/>
          </a:xfrm>
          <a:prstGeom prst="rect">
            <a:avLst/>
          </a:prstGeom>
          <a:solidFill>
            <a:srgbClr val="FE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B54B9B4-0247-AAA9-D7B8-1F7CD1C1EAD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58708" y="510460"/>
            <a:ext cx="1719542" cy="498167"/>
          </a:xfrm>
          <a:prstGeom prst="rect">
            <a:avLst/>
          </a:prstGeom>
        </p:spPr>
      </p:pic>
      <p:pic>
        <p:nvPicPr>
          <p:cNvPr id="7" name="Picture 6">
            <a:extLst>
              <a:ext uri="{FF2B5EF4-FFF2-40B4-BE49-F238E27FC236}">
                <a16:creationId xmlns:a16="http://schemas.microsoft.com/office/drawing/2014/main" id="{4203BAEA-F98A-810B-A2DC-89287B4D3390}"/>
              </a:ext>
            </a:extLst>
          </p:cNvPr>
          <p:cNvPicPr>
            <a:picLocks noChangeAspect="1"/>
          </p:cNvPicPr>
          <p:nvPr/>
        </p:nvPicPr>
        <p:blipFill>
          <a:blip r:embed="rId5">
            <a:extLst>
              <a:ext uri="{28A0092B-C50C-407E-A947-70E740481C1C}">
                <a14:useLocalDpi xmlns:a14="http://schemas.microsoft.com/office/drawing/2010/main" val="0"/>
              </a:ext>
            </a:extLst>
          </a:blip>
          <a:srcRect l="15810" t="25113" r="10032" b="12123"/>
          <a:stretch/>
        </p:blipFill>
        <p:spPr>
          <a:xfrm>
            <a:off x="-6" y="0"/>
            <a:ext cx="12192001" cy="6858000"/>
          </a:xfrm>
          <a:prstGeom prst="rect">
            <a:avLst/>
          </a:prstGeom>
          <a:noFill/>
        </p:spPr>
      </p:pic>
    </p:spTree>
    <p:extLst>
      <p:ext uri="{BB962C8B-B14F-4D97-AF65-F5344CB8AC3E}">
        <p14:creationId xmlns:p14="http://schemas.microsoft.com/office/powerpoint/2010/main" val="1143950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840EBA-3238-8441-A7AA-70CFE9C30448}"/>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03275" y="0"/>
            <a:ext cx="2125905" cy="6858000"/>
          </a:xfrm>
          <a:prstGeom prst="rect">
            <a:avLst/>
          </a:prstGeom>
        </p:spPr>
      </p:pic>
      <p:pic>
        <p:nvPicPr>
          <p:cNvPr id="7" name="Picture 6">
            <a:extLst>
              <a:ext uri="{FF2B5EF4-FFF2-40B4-BE49-F238E27FC236}">
                <a16:creationId xmlns:a16="http://schemas.microsoft.com/office/drawing/2014/main" id="{0A13E57A-7FA6-1D43-BBC4-AC3DC56BB59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11116" y="0"/>
            <a:ext cx="3846439" cy="6858000"/>
          </a:xfrm>
          <a:prstGeom prst="rect">
            <a:avLst/>
          </a:prstGeom>
        </p:spPr>
      </p:pic>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7113722" y="584200"/>
            <a:ext cx="4238490" cy="865188"/>
          </a:xfrm>
        </p:spPr>
        <p:txBody>
          <a:bodyPr/>
          <a:lstStyle/>
          <a:p>
            <a:r>
              <a:rPr lang="lt" dirty="0"/>
              <a:t>Ningsios ožerškio uogos</a:t>
            </a:r>
            <a:br>
              <a:rPr lang="en-US" dirty="0"/>
            </a:br>
            <a:endParaRPr lang="lt" dirty="0"/>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7113722" y="1916113"/>
            <a:ext cx="4238490" cy="4321174"/>
          </a:xfrm>
        </p:spPr>
        <p:txBody>
          <a:bodyPr>
            <a:noAutofit/>
          </a:bodyPr>
          <a:lstStyle/>
          <a:p>
            <a:pPr>
              <a:lnSpc>
                <a:spcPct val="100000"/>
              </a:lnSpc>
            </a:pPr>
            <a:r>
              <a:rPr lang="lt" sz="1400" dirty="0"/>
              <a:t>Legendinės Ningsios regiono ožerškio uogos (</a:t>
            </a:r>
            <a:r>
              <a:rPr lang="lt" sz="1400" i="1" dirty="0" err="1"/>
              <a:t>Lycium barbarum</a:t>
            </a:r>
            <a:r>
              <a:rPr lang="lt" sz="1400" dirty="0"/>
              <a:t>) yra itin ilgai vertinamos dėl savo turtingo maistinio turinio ir naudingų savybių. Įprastai jos vadinamos ožerškio uogomis, nors taip pat yra žinomos ir goji uogų pavadinimu, iš mandarinų kalbos gǒuqǐ. </a:t>
            </a:r>
          </a:p>
          <a:p>
            <a:pPr>
              <a:lnSpc>
                <a:spcPct val="100000"/>
              </a:lnSpc>
            </a:pPr>
            <a:r>
              <a:rPr lang="lt" sz="1400" dirty="0"/>
              <a:t>Jų dokumentuotas naudojimas datuojamas nuo Mingų dinastijos laikų  (1368 m.), todėl tūkstančius metų Kinijoje ši uoga buvo giriama už sveikatingumą palaikančią naudą. </a:t>
            </a:r>
          </a:p>
          <a:p>
            <a:pPr>
              <a:lnSpc>
                <a:spcPct val="100000"/>
              </a:lnSpc>
            </a:pPr>
            <a:r>
              <a:rPr lang="lt" sz="1400" dirty="0"/>
              <a:t>Ši galinga mažytė uoga savo pavadinimą gavo iš Ningsios regiono šiaurinėje Kinijoje, kur ji ir auga.</a:t>
            </a:r>
          </a:p>
          <a:p>
            <a:pPr>
              <a:lnSpc>
                <a:spcPct val="100000"/>
              </a:lnSpc>
            </a:pPr>
            <a:r>
              <a:rPr lang="lt" sz="1400" dirty="0"/>
              <a:t>Šis regionas pasižymi daugybe unikalių auginimo sąlygų, todėl čia užaugusių uogų maistinių medžiagų koncentracija yra didesnė ir jos atsparesnės lyginant su kitomis rūšimis, užaugusiomis švelnesnio klimato sąlygomis.</a:t>
            </a:r>
          </a:p>
          <a:p>
            <a:pPr>
              <a:lnSpc>
                <a:spcPct val="100000"/>
              </a:lnSpc>
            </a:pPr>
            <a:endParaRPr lang="lt" sz="1400" dirty="0"/>
          </a:p>
        </p:txBody>
      </p: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a:xfrm>
            <a:off x="0" y="6237288"/>
            <a:ext cx="803275" cy="365125"/>
          </a:xfrm>
        </p:spPr>
        <p:txBody>
          <a:bodyPr/>
          <a:lstStyle/>
          <a:p>
            <a:fld id="{5E4779EB-8AF4-469A-9D69-EDB6BC6C6D0C}" type="slidenum">
              <a:rPr lang="en-GB" smtClean="0"/>
              <a:t>2</a:t>
            </a:fld>
            <a:endParaRPr lang="lt"/>
          </a:p>
        </p:txBody>
      </p:sp>
    </p:spTree>
    <p:extLst>
      <p:ext uri="{BB962C8B-B14F-4D97-AF65-F5344CB8AC3E}">
        <p14:creationId xmlns:p14="http://schemas.microsoft.com/office/powerpoint/2010/main" val="1442091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1343025" y="584200"/>
            <a:ext cx="4238490" cy="865188"/>
          </a:xfrm>
        </p:spPr>
        <p:txBody>
          <a:bodyPr/>
          <a:lstStyle/>
          <a:p>
            <a:r>
              <a:rPr lang="lt" dirty="0"/>
              <a:t>Ningsios ožerškio uogos</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1343025" y="1916113"/>
            <a:ext cx="4143375" cy="4321174"/>
          </a:xfrm>
        </p:spPr>
        <p:txBody>
          <a:bodyPr vert="horz" lIns="0" tIns="0" rIns="0" bIns="0" rtlCol="0">
            <a:noAutofit/>
          </a:bodyPr>
          <a:lstStyle/>
          <a:p>
            <a:pPr>
              <a:lnSpc>
                <a:spcPct val="100000"/>
              </a:lnSpc>
            </a:pPr>
            <a:r>
              <a:rPr lang="lt" sz="1500" dirty="0"/>
              <a:t>Atšiaurus, sausas Ningsios klimatas iš esmės yra dykuma, o Geltonoji upė ožerškio augalus drėkina mineralais.</a:t>
            </a:r>
          </a:p>
          <a:p>
            <a:pPr>
              <a:lnSpc>
                <a:spcPct val="100000"/>
              </a:lnSpc>
            </a:pPr>
            <a:r>
              <a:rPr lang="lt" sz="1500" dirty="0"/>
              <a:t>Kaitrios vasaros, žvarbios žiemos ir beveik visiškas kritulių nebuvimas – visa tai daro spaudimą šio regiono ožerškio uogų augalams. Dėl šių veiksnių augalai kaupia gyvybiškai svarbių maistinių medžiagų lobyną, kuris išlaiko juos sunkiais auginimo sezonais.</a:t>
            </a:r>
          </a:p>
          <a:p>
            <a:pPr>
              <a:lnSpc>
                <a:spcPct val="100000"/>
              </a:lnSpc>
            </a:pPr>
            <a:r>
              <a:rPr lang="lt" sz="1500" dirty="0"/>
              <a:t>Ningsios lygumoje auginamos ožerškio uogos plačiai pripažįstamos kaip aukščiausios kokybės ožerškio uogos pasaulyje, ir būtent iš šio regiono mes naudojame ožerškio uogas „NingXia Red®“ ir visiems mūsų produktams, kuriuose yra ožerškio uogų. </a:t>
            </a:r>
          </a:p>
        </p:txBody>
      </p: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a:xfrm>
            <a:off x="0" y="6237288"/>
            <a:ext cx="803275" cy="365125"/>
          </a:xfrm>
        </p:spPr>
        <p:txBody>
          <a:bodyPr/>
          <a:lstStyle/>
          <a:p>
            <a:fld id="{5E4779EB-8AF4-469A-9D69-EDB6BC6C6D0C}" type="slidenum">
              <a:rPr lang="en-GB" smtClean="0"/>
              <a:t>3</a:t>
            </a:fld>
            <a:endParaRPr lang="lt"/>
          </a:p>
        </p:txBody>
      </p:sp>
      <p:pic>
        <p:nvPicPr>
          <p:cNvPr id="8" name="Picture 7">
            <a:extLst>
              <a:ext uri="{FF2B5EF4-FFF2-40B4-BE49-F238E27FC236}">
                <a16:creationId xmlns:a16="http://schemas.microsoft.com/office/drawing/2014/main" id="{73447112-66FA-1841-9287-714806488D7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197933" y="2808298"/>
            <a:ext cx="5779884" cy="3428990"/>
          </a:xfrm>
          <a:prstGeom prst="rect">
            <a:avLst/>
          </a:prstGeom>
        </p:spPr>
      </p:pic>
      <p:pic>
        <p:nvPicPr>
          <p:cNvPr id="9" name="Picture 8">
            <a:extLst>
              <a:ext uri="{FF2B5EF4-FFF2-40B4-BE49-F238E27FC236}">
                <a16:creationId xmlns:a16="http://schemas.microsoft.com/office/drawing/2014/main" id="{84DFF68B-A34D-1B4E-8BD7-954F490240C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8132618" y="-265112"/>
            <a:ext cx="5779884" cy="3429000"/>
          </a:xfrm>
          <a:prstGeom prst="rect">
            <a:avLst/>
          </a:prstGeom>
        </p:spPr>
      </p:pic>
      <p:pic>
        <p:nvPicPr>
          <p:cNvPr id="11" name="Picture 10">
            <a:extLst>
              <a:ext uri="{FF2B5EF4-FFF2-40B4-BE49-F238E27FC236}">
                <a16:creationId xmlns:a16="http://schemas.microsoft.com/office/drawing/2014/main" id="{2A8A3F65-F246-F249-AECF-DDC338D56D86}"/>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437720" y="0"/>
            <a:ext cx="2125905" cy="6858000"/>
          </a:xfrm>
          <a:prstGeom prst="rect">
            <a:avLst/>
          </a:prstGeom>
        </p:spPr>
      </p:pic>
      <p:pic>
        <p:nvPicPr>
          <p:cNvPr id="10" name="Picture 9">
            <a:extLst>
              <a:ext uri="{FF2B5EF4-FFF2-40B4-BE49-F238E27FC236}">
                <a16:creationId xmlns:a16="http://schemas.microsoft.com/office/drawing/2014/main" id="{A7C37F98-8E00-0343-9AE7-B7126114FBA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8357937" y="0"/>
            <a:ext cx="3834063" cy="6858000"/>
          </a:xfrm>
          <a:prstGeom prst="rect">
            <a:avLst/>
          </a:prstGeom>
        </p:spPr>
      </p:pic>
    </p:spTree>
    <p:extLst>
      <p:ext uri="{BB962C8B-B14F-4D97-AF65-F5344CB8AC3E}">
        <p14:creationId xmlns:p14="http://schemas.microsoft.com/office/powerpoint/2010/main" val="276945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13E57A-7FA6-1D43-BBC4-AC3DC56BB59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339137" y="0"/>
            <a:ext cx="3852863" cy="6858000"/>
          </a:xfrm>
          <a:prstGeom prst="rect">
            <a:avLst/>
          </a:prstGeom>
        </p:spPr>
      </p:pic>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4</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p:txBody>
          <a:bodyPr/>
          <a:lstStyle/>
          <a:p>
            <a:r>
              <a:rPr lang="lt" dirty="0"/>
              <a:t>D. Gary Young ir ožerškio uogos</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1343026" y="1928813"/>
            <a:ext cx="5761038" cy="4308474"/>
          </a:xfrm>
        </p:spPr>
        <p:txBody>
          <a:bodyPr vert="horz" lIns="0" tIns="0" rIns="0" bIns="0" rtlCol="0">
            <a:noAutofit/>
          </a:bodyPr>
          <a:lstStyle/>
          <a:p>
            <a:pPr>
              <a:lnSpc>
                <a:spcPct val="100000"/>
              </a:lnSpc>
            </a:pPr>
            <a:r>
              <a:rPr lang="lt" sz="1500" dirty="0"/>
              <a:t>1993 metais Gary Young susipažino su Dr. Songqiao Chao, Kinijos mokslininku ir Pekino technikos universiteto Mokslo skyriaus dekanu per bendrą draugą. Dr. Chao susižavėjo išgirdęs apie Gary darbą su eteriniais aliejais ir tuo pat metu paklausė Gary, ar žino apie Ningsios ožerškio uogas.</a:t>
            </a:r>
          </a:p>
          <a:p>
            <a:pPr>
              <a:lnSpc>
                <a:spcPct val="100000"/>
              </a:lnSpc>
            </a:pPr>
            <a:r>
              <a:rPr lang="lt" sz="1500" dirty="0"/>
              <a:t>Dr. Chao papasakojo Gary apie savo mokslinius tyrimus, susijusius su Ningsios regionu Šiaurės Kinijoje ir unikaliomis toje vietovėje augančiomis ožerškio uogomis. Dėl Ningsios regiono fizinės ir politinės izoliacijos, šis vaisius vis dar buvo gana mažai žinomas kitoms kultūroms.</a:t>
            </a:r>
          </a:p>
          <a:p>
            <a:pPr>
              <a:lnSpc>
                <a:spcPct val="100000"/>
              </a:lnSpc>
            </a:pPr>
            <a:r>
              <a:rPr lang="lt" sz="1500" dirty="0"/>
              <a:t>Sužinojęs apie ožerškio uogų naudą, Gary daug kartų keliavo į Kiniją susitikti su žmonėmis, gyvenusiais Ningsios regione. Jis sužinojo, kad vietiniai gyventojai ožerškio uogas labai vertina dėl naudingų savybių, ir įsitikino, kad šį nuostabų vaisių reikia pristatyti pasauliui.</a:t>
            </a:r>
          </a:p>
        </p:txBody>
      </p:sp>
    </p:spTree>
    <p:extLst>
      <p:ext uri="{BB962C8B-B14F-4D97-AF65-F5344CB8AC3E}">
        <p14:creationId xmlns:p14="http://schemas.microsoft.com/office/powerpoint/2010/main" val="2385871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73BDC24-881D-7047-9194-CA97774DF1AD}"/>
              </a:ext>
            </a:extLst>
          </p:cNvPr>
          <p:cNvPicPr>
            <a:picLocks noChangeAspect="1"/>
          </p:cNvPicPr>
          <p:nvPr/>
        </p:nvPicPr>
        <p:blipFill rotWithShape="1">
          <a:blip r:embed="rId3">
            <a:extLst>
              <a:ext uri="{28A0092B-C50C-407E-A947-70E740481C1C}">
                <a14:useLocalDpi xmlns:a14="http://schemas.microsoft.com/office/drawing/2010/main"/>
              </a:ext>
            </a:extLst>
          </a:blip>
          <a:srcRect l="37288" r="21574"/>
          <a:stretch/>
        </p:blipFill>
        <p:spPr>
          <a:xfrm>
            <a:off x="803274" y="0"/>
            <a:ext cx="2421186" cy="3429000"/>
          </a:xfrm>
          <a:prstGeom prst="rect">
            <a:avLst/>
          </a:prstGeom>
        </p:spPr>
      </p:pic>
      <p:pic>
        <p:nvPicPr>
          <p:cNvPr id="15" name="Picture 14">
            <a:extLst>
              <a:ext uri="{FF2B5EF4-FFF2-40B4-BE49-F238E27FC236}">
                <a16:creationId xmlns:a16="http://schemas.microsoft.com/office/drawing/2014/main" id="{A64987EA-AB98-5440-AAF0-C948919C622B}"/>
              </a:ext>
            </a:extLst>
          </p:cNvPr>
          <p:cNvPicPr>
            <a:picLocks noChangeAspect="1"/>
          </p:cNvPicPr>
          <p:nvPr/>
        </p:nvPicPr>
        <p:blipFill rotWithShape="1">
          <a:blip r:embed="rId4">
            <a:extLst>
              <a:ext uri="{28A0092B-C50C-407E-A947-70E740481C1C}">
                <a14:useLocalDpi xmlns:a14="http://schemas.microsoft.com/office/drawing/2010/main"/>
              </a:ext>
            </a:extLst>
          </a:blip>
          <a:srcRect l="25816" r="25816"/>
          <a:stretch/>
        </p:blipFill>
        <p:spPr>
          <a:xfrm>
            <a:off x="803270" y="3429000"/>
            <a:ext cx="2421189" cy="3429000"/>
          </a:xfrm>
          <a:prstGeom prst="rect">
            <a:avLst/>
          </a:prstGeom>
        </p:spPr>
      </p:pic>
      <p:cxnSp>
        <p:nvCxnSpPr>
          <p:cNvPr id="12" name="Straight Connector 11">
            <a:extLst>
              <a:ext uri="{FF2B5EF4-FFF2-40B4-BE49-F238E27FC236}">
                <a16:creationId xmlns:a16="http://schemas.microsoft.com/office/drawing/2014/main" id="{B8C89E67-A176-354E-8AD8-69535438AEC5}"/>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5</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3792538" y="1418590"/>
            <a:ext cx="7518148" cy="973138"/>
          </a:xfrm>
        </p:spPr>
        <p:txBody>
          <a:bodyPr/>
          <a:lstStyle/>
          <a:p>
            <a:r>
              <a:rPr lang="lt" dirty="0"/>
              <a:t>D. Gary Young ir ožerškio uogos</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3792537" y="2301323"/>
            <a:ext cx="7559676" cy="3841749"/>
          </a:xfrm>
        </p:spPr>
        <p:txBody>
          <a:bodyPr vert="horz" lIns="0" tIns="0" rIns="0" bIns="0" rtlCol="0">
            <a:noAutofit/>
          </a:bodyPr>
          <a:lstStyle/>
          <a:p>
            <a:pPr>
              <a:lnSpc>
                <a:spcPct val="100000"/>
              </a:lnSpc>
            </a:pPr>
            <a:r>
              <a:rPr lang="lt" sz="1500" dirty="0"/>
              <a:t>Vienoje iš tų kelionių jis supažino su p. Pan, šios konkrečios rūšies augintoju Kinijos Ningsios provincijoje ir septynių ūkių bei didelės perdirbimo įmonės, kuri dabar tiekia mums ožerškio uogų tyrelę ir džiovintas uogas, savininku. Jie pasirašė sutartį ir Gary pradėjo importuoti ožerškio uogas.</a:t>
            </a:r>
          </a:p>
          <a:p>
            <a:pPr>
              <a:lnSpc>
                <a:spcPct val="100000"/>
              </a:lnSpc>
            </a:pPr>
            <a:r>
              <a:rPr lang="lt" sz="1500" dirty="0"/>
              <a:t>Po to, Gary pradėjo eksperimentuoti ir sukūrė ožerškio uogų sulčių gėrimą bei įvairius maisto papildus, pridėdamas eterinių aliejų ir kitų ingredientų. 1999 m. Gary Young atvežė ožerškio uogų sėklų į JAV ir pradėjo jas sodinti savo ūkyje Monoje, Jutos valstijoje, kur dirvožemis ir klimatas buvo labai panašūs į Ningsios provincijos ožerškio uogų auginimo klimatą. </a:t>
            </a:r>
          </a:p>
          <a:p>
            <a:pPr>
              <a:lnSpc>
                <a:spcPct val="100000"/>
              </a:lnSpc>
            </a:pPr>
            <a:r>
              <a:rPr lang="lt" sz="1500" dirty="0"/>
              <a:t>Šiandien Jutoje auginame daugiau nei 100 akrų (1 akras – 0,4 hektaro) ožerškio uogų. Mes taip pat ir toliau perkame savo ožerškio uogas tiesiai iš Kinijos, kad patenkintume nuolat augančią šių maistingų vaisių paklausą.</a:t>
            </a:r>
          </a:p>
        </p:txBody>
      </p:sp>
    </p:spTree>
    <p:extLst>
      <p:ext uri="{BB962C8B-B14F-4D97-AF65-F5344CB8AC3E}">
        <p14:creationId xmlns:p14="http://schemas.microsoft.com/office/powerpoint/2010/main" val="4028573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13E57A-7FA6-1D43-BBC4-AC3DC56BB59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03275" y="0"/>
            <a:ext cx="3852863" cy="6858000"/>
          </a:xfrm>
          <a:prstGeom prst="rect">
            <a:avLst/>
          </a:prstGeom>
        </p:spPr>
      </p:pic>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6</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5195888" y="584200"/>
            <a:ext cx="6156325" cy="973138"/>
          </a:xfrm>
        </p:spPr>
        <p:txBody>
          <a:bodyPr/>
          <a:lstStyle/>
          <a:p>
            <a:r>
              <a:rPr lang="lt" dirty="0"/>
              <a:t>D. Gary Young ir ožerškio uogos</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5195888" y="1928813"/>
            <a:ext cx="6156325" cy="4308474"/>
          </a:xfrm>
        </p:spPr>
        <p:txBody>
          <a:bodyPr vert="horz" lIns="0" tIns="0" rIns="0" bIns="0" rtlCol="0">
            <a:noAutofit/>
          </a:bodyPr>
          <a:lstStyle/>
          <a:p>
            <a:pPr>
              <a:lnSpc>
                <a:spcPct val="100000"/>
              </a:lnSpc>
            </a:pPr>
            <a:r>
              <a:rPr lang="lt" sz="1500" dirty="0"/>
              <a:t>Bėgant metams jis ir p. Pan artimai susidraugavo, ir Gary dažnai kalbėdavo apie tai, kad p. Pan galėtų tapti „Young Living“ kompanijos partneriu, ir 2018 m. tai tapo realybe.</a:t>
            </a:r>
          </a:p>
          <a:p>
            <a:pPr>
              <a:lnSpc>
                <a:spcPct val="100000"/>
              </a:lnSpc>
            </a:pPr>
            <a:r>
              <a:rPr lang="lt" sz="1500" dirty="0"/>
              <a:t>Mūsų partnerio ūkis yra Jinfengo rajone, Inčuano miesto apylinkėse, Ningsios provincijoje. Tai atoki ir neužteršta tankaus miesto gyvenimo vietovė, todėl čia palanku auginti sveikus medžius. </a:t>
            </a:r>
          </a:p>
          <a:p>
            <a:pPr>
              <a:lnSpc>
                <a:spcPct val="100000"/>
              </a:lnSpc>
            </a:pPr>
            <a:r>
              <a:rPr lang="lt" sz="1500" dirty="0"/>
              <a:t>Be to, kaip ir visuose mūsų ūkiuose, „Young Living“ griežtai tikrina šią vietą dėl pesticidų, sunkiųjų metalų ir kitų galimų teršalų.</a:t>
            </a:r>
          </a:p>
          <a:p>
            <a:pPr>
              <a:lnSpc>
                <a:spcPct val="100000"/>
              </a:lnSpc>
            </a:pPr>
            <a:r>
              <a:rPr lang="lt" sz="1500" dirty="0"/>
              <a:t>Derliaus ėmimas ir ožerškių genėjimas yra sunkus darbas ir reikalauja daug laiko. Derliaus ėmimo metu nuo birželio iki spalio dirba daugiau nei 3000 skynėjų. Nuėmus derlių, uogos yra nuplaunamos ir išsiunčiamos į gamyklą tyrei gaminti.</a:t>
            </a:r>
          </a:p>
        </p:txBody>
      </p:sp>
    </p:spTree>
    <p:extLst>
      <p:ext uri="{BB962C8B-B14F-4D97-AF65-F5344CB8AC3E}">
        <p14:creationId xmlns:p14="http://schemas.microsoft.com/office/powerpoint/2010/main" val="77169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733C4B7-750C-0248-B681-16E52F2B48BC}"/>
              </a:ext>
            </a:extLst>
          </p:cNvPr>
          <p:cNvSpPr/>
          <p:nvPr/>
        </p:nvSpPr>
        <p:spPr>
          <a:xfrm>
            <a:off x="803275" y="0"/>
            <a:ext cx="57245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pic>
        <p:nvPicPr>
          <p:cNvPr id="2052" name="Picture 4" descr="Download Orange Halved PNG Image for Free">
            <a:extLst>
              <a:ext uri="{FF2B5EF4-FFF2-40B4-BE49-F238E27FC236}">
                <a16:creationId xmlns:a16="http://schemas.microsoft.com/office/drawing/2014/main" id="{587D0A68-004E-0748-9D9D-F3E78B6D524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152" y="3094205"/>
            <a:ext cx="4565986" cy="3036026"/>
          </a:xfrm>
          <a:prstGeom prst="rect">
            <a:avLst/>
          </a:prstGeom>
          <a:effectLst>
            <a:outerShdw blurRad="742255" sx="110000" sy="110000" algn="ctr" rotWithShape="0">
              <a:prstClr val="black">
                <a:alpha val="26000"/>
              </a:prstClr>
            </a:outerShdw>
          </a:effectLst>
          <a:extLst>
            <a:ext uri="{909E8E84-426E-40DD-AFC4-6F175D3DCCD1}">
              <a14:hiddenFill xmlns:a14="http://schemas.microsoft.com/office/drawing/2010/main">
                <a:solidFill>
                  <a:srgbClr val="FFFFFF"/>
                </a:solidFill>
              </a14:hiddenFill>
            </a:ext>
          </a:extLst>
        </p:spPr>
      </p:pic>
      <p:pic>
        <p:nvPicPr>
          <p:cNvPr id="2060" name="Picture 12" descr="Blueberries Png PNG Image | Transparent PNG Free Download on SeekPNG">
            <a:extLst>
              <a:ext uri="{FF2B5EF4-FFF2-40B4-BE49-F238E27FC236}">
                <a16:creationId xmlns:a16="http://schemas.microsoft.com/office/drawing/2014/main" id="{09089D4A-E9A3-5D42-AD17-507D1040308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04" b="92870" l="2561" r="95610">
                        <a14:foregroundMark x1="38902" y1="31194" x2="35976" y2="33512"/>
                        <a14:foregroundMark x1="60610" y1="21925" x2="64390" y2="20143"/>
                        <a14:foregroundMark x1="87805" y1="18895" x2="90122" y2="28699"/>
                        <a14:foregroundMark x1="85000" y1="52941" x2="83293" y2="60606"/>
                        <a14:foregroundMark x1="94756" y1="30481" x2="95610" y2="24242"/>
                        <a14:foregroundMark x1="65610" y1="91979" x2="60366" y2="92870"/>
                        <a14:foregroundMark x1="12439" y1="82353" x2="10732" y2="76827"/>
                        <a14:foregroundMark x1="11585" y1="58824" x2="10976" y2="51159"/>
                        <a14:foregroundMark x1="2561" y1="57754" x2="3049" y2="55615"/>
                      </a14:backgroundRemoval>
                    </a14:imgEffect>
                  </a14:imgLayer>
                </a14:imgProps>
              </a:ext>
              <a:ext uri="{28A0092B-C50C-407E-A947-70E740481C1C}">
                <a14:useLocalDpi xmlns:a14="http://schemas.microsoft.com/office/drawing/2010/main"/>
              </a:ext>
            </a:extLst>
          </a:blip>
          <a:srcRect/>
          <a:stretch>
            <a:fillRect/>
          </a:stretch>
        </p:blipFill>
        <p:spPr bwMode="auto">
          <a:xfrm rot="10800000">
            <a:off x="1841678" y="2268994"/>
            <a:ext cx="2376578" cy="1626040"/>
          </a:xfrm>
          <a:prstGeom prst="rect">
            <a:avLst/>
          </a:prstGeom>
          <a:effectLst>
            <a:outerShdw blurRad="742255" sx="110000" sy="110000" algn="ctr" rotWithShape="0">
              <a:prstClr val="black">
                <a:alpha val="26000"/>
              </a:prstClr>
            </a:outerShdw>
          </a:effectLst>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7</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7104063" y="584200"/>
            <a:ext cx="4248150" cy="973138"/>
          </a:xfrm>
        </p:spPr>
        <p:txBody>
          <a:bodyPr/>
          <a:lstStyle/>
          <a:p>
            <a:r>
              <a:rPr lang="lt" dirty="0"/>
              <a:t>Viskas, ką turite žinoti apie </a:t>
            </a:r>
            <a:br>
              <a:rPr lang="en-US" dirty="0"/>
            </a:br>
            <a:r>
              <a:rPr lang="lt" dirty="0"/>
              <a:t>„NingXia Red®“</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1343025" y="584200"/>
            <a:ext cx="2507758" cy="855930"/>
          </a:xfrm>
        </p:spPr>
        <p:txBody>
          <a:bodyPr vert="horz" lIns="0" tIns="0" rIns="0" bIns="0" rtlCol="0">
            <a:noAutofit/>
          </a:bodyPr>
          <a:lstStyle/>
          <a:p>
            <a:pPr marL="0" indent="0">
              <a:lnSpc>
                <a:spcPct val="100000"/>
              </a:lnSpc>
              <a:buNone/>
            </a:pPr>
            <a:r>
              <a:rPr lang="lt" sz="1200" dirty="0">
                <a:solidFill>
                  <a:schemeClr val="bg1"/>
                </a:solidFill>
              </a:rPr>
              <a:t>Su savo puikiu skoniu, „NingXia Red“ sujungia ožerškio uogų tyrės, eterinių aliejų ir kai kurių nuostabių vaisių sulčių iš koncentrato galią gėrime, kuris naudingas visam organizmui.</a:t>
            </a:r>
          </a:p>
        </p:txBody>
      </p:sp>
      <p:sp>
        <p:nvSpPr>
          <p:cNvPr id="21" name="Content Placeholder 2">
            <a:extLst>
              <a:ext uri="{FF2B5EF4-FFF2-40B4-BE49-F238E27FC236}">
                <a16:creationId xmlns:a16="http://schemas.microsoft.com/office/drawing/2014/main" id="{884941DA-4C5D-E74B-B621-419FD310F595}"/>
              </a:ext>
            </a:extLst>
          </p:cNvPr>
          <p:cNvSpPr txBox="1">
            <a:spLocks/>
          </p:cNvSpPr>
          <p:nvPr/>
        </p:nvSpPr>
        <p:spPr>
          <a:xfrm>
            <a:off x="7104063" y="2492375"/>
            <a:ext cx="4248150" cy="374491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t" sz="1500" dirty="0"/>
              <a:t>Mes naudojame ožerškio uogų tyrelę, o ne sultis, nes minkštime – visas vaisius.</a:t>
            </a:r>
          </a:p>
          <a:p>
            <a:pPr>
              <a:lnSpc>
                <a:spcPct val="100000"/>
              </a:lnSpc>
            </a:pPr>
            <a:r>
              <a:rPr lang="lt" sz="1500" dirty="0"/>
              <a:t>„NingXia Red“ yra pripildytas mėlynių, slyvų, aronijų, vyšnių ir granatų sulčių iš koncentrato ir vynuogių sėklų ekstrakto, kurios suteikia „NingXia Red“ puikų skonį. Juose taip pat yra vertingų junginių, fito maistinių medžiagų ir polifenolių.</a:t>
            </a:r>
          </a:p>
          <a:p>
            <a:pPr>
              <a:lnSpc>
                <a:spcPct val="100000"/>
              </a:lnSpc>
            </a:pPr>
            <a:r>
              <a:rPr lang="lt" sz="1500" dirty="0"/>
              <a:t>„NingXia Red“ išskiria sinergetinis keturių „Young Living“ eterinių aliejų mišinys: apelsinų, citrinų, mandarinų ir retų kvapiųjų apelsinų. Šie eteriniai aliejai ne tik suteikia puikų sultingą skonį, bet ir natūralų junginį d-limoneną. </a:t>
            </a:r>
          </a:p>
        </p:txBody>
      </p:sp>
      <p:cxnSp>
        <p:nvCxnSpPr>
          <p:cNvPr id="29" name="Straight Connector 28">
            <a:extLst>
              <a:ext uri="{FF2B5EF4-FFF2-40B4-BE49-F238E27FC236}">
                <a16:creationId xmlns:a16="http://schemas.microsoft.com/office/drawing/2014/main" id="{C10C1019-4F6E-D448-BBD0-DB8709A57A9E}"/>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text&#10;&#10;Description automatically generated">
            <a:extLst>
              <a:ext uri="{FF2B5EF4-FFF2-40B4-BE49-F238E27FC236}">
                <a16:creationId xmlns:a16="http://schemas.microsoft.com/office/drawing/2014/main" id="{65975A18-6EB1-BB4E-8CE3-36B4E2D55AE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1424001">
            <a:off x="3659988" y="436998"/>
            <a:ext cx="2778387" cy="5472580"/>
          </a:xfrm>
          <a:prstGeom prst="rect">
            <a:avLst/>
          </a:prstGeom>
          <a:effectLst>
            <a:outerShdw blurRad="742255" sx="110000" sy="110000" algn="ctr" rotWithShape="0">
              <a:prstClr val="black">
                <a:alpha val="26000"/>
              </a:prstClr>
            </a:outerShdw>
          </a:effectLst>
        </p:spPr>
      </p:pic>
      <p:pic>
        <p:nvPicPr>
          <p:cNvPr id="2050" name="Picture 2" descr="Cherry Fruit PNG Image | PNG Mart">
            <a:extLst>
              <a:ext uri="{FF2B5EF4-FFF2-40B4-BE49-F238E27FC236}">
                <a16:creationId xmlns:a16="http://schemas.microsoft.com/office/drawing/2014/main" id="{809FF451-2801-F84E-9FA0-2E3C64A39CB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676415" y="4067176"/>
            <a:ext cx="2519473" cy="2543019"/>
          </a:xfrm>
          <a:prstGeom prst="rect">
            <a:avLst/>
          </a:prstGeom>
          <a:effectLst>
            <a:outerShdw blurRad="742255" sx="110000" sy="110000" algn="ctr" rotWithShape="0">
              <a:prstClr val="black">
                <a:alpha val="26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815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indoor, person, person, window&#10;&#10;Description automatically generated">
            <a:extLst>
              <a:ext uri="{FF2B5EF4-FFF2-40B4-BE49-F238E27FC236}">
                <a16:creationId xmlns:a16="http://schemas.microsoft.com/office/drawing/2014/main" id="{7E69CD0C-A0DF-D340-9EF4-EBA3781EBEDB}"/>
              </a:ext>
            </a:extLst>
          </p:cNvPr>
          <p:cNvPicPr>
            <a:picLocks noChangeAspect="1"/>
          </p:cNvPicPr>
          <p:nvPr/>
        </p:nvPicPr>
        <p:blipFill rotWithShape="1">
          <a:blip r:embed="rId2">
            <a:extLst>
              <a:ext uri="{28A0092B-C50C-407E-A947-70E740481C1C}">
                <a14:useLocalDpi xmlns:a14="http://schemas.microsoft.com/office/drawing/2010/main"/>
              </a:ext>
            </a:extLst>
          </a:blip>
          <a:srcRect l="-16835"/>
          <a:stretch/>
        </p:blipFill>
        <p:spPr>
          <a:xfrm>
            <a:off x="9263062" y="4905376"/>
            <a:ext cx="2928937" cy="1952624"/>
          </a:xfrm>
          <a:prstGeom prst="rect">
            <a:avLst/>
          </a:prstGeom>
        </p:spPr>
      </p:pic>
      <p:pic>
        <p:nvPicPr>
          <p:cNvPr id="17" name="Picture 16" descr="People working in a factory&#10;&#10;Description automatically generated with low confidence">
            <a:extLst>
              <a:ext uri="{FF2B5EF4-FFF2-40B4-BE49-F238E27FC236}">
                <a16:creationId xmlns:a16="http://schemas.microsoft.com/office/drawing/2014/main" id="{60775B52-94CA-D046-8BBC-78418EDEA002}"/>
              </a:ext>
            </a:extLst>
          </p:cNvPr>
          <p:cNvPicPr>
            <a:picLocks noChangeAspect="1"/>
          </p:cNvPicPr>
          <p:nvPr/>
        </p:nvPicPr>
        <p:blipFill rotWithShape="1">
          <a:blip r:embed="rId3">
            <a:extLst>
              <a:ext uri="{28A0092B-C50C-407E-A947-70E740481C1C}">
                <a14:useLocalDpi xmlns:a14="http://schemas.microsoft.com/office/drawing/2010/main"/>
              </a:ext>
            </a:extLst>
          </a:blip>
          <a:srcRect b="-2"/>
          <a:stretch/>
        </p:blipFill>
        <p:spPr>
          <a:xfrm>
            <a:off x="3939129" y="4905376"/>
            <a:ext cx="3361324" cy="1952624"/>
          </a:xfrm>
          <a:prstGeom prst="rect">
            <a:avLst/>
          </a:prstGeom>
        </p:spPr>
      </p:pic>
      <p:sp>
        <p:nvSpPr>
          <p:cNvPr id="10" name="Rectangle 9">
            <a:extLst>
              <a:ext uri="{FF2B5EF4-FFF2-40B4-BE49-F238E27FC236}">
                <a16:creationId xmlns:a16="http://schemas.microsoft.com/office/drawing/2014/main" id="{B87BB4EC-E668-9D49-9EEA-B80A827B969D}"/>
              </a:ext>
            </a:extLst>
          </p:cNvPr>
          <p:cNvSpPr/>
          <p:nvPr/>
        </p:nvSpPr>
        <p:spPr>
          <a:xfrm>
            <a:off x="803276" y="0"/>
            <a:ext cx="325537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sp>
        <p:nvSpPr>
          <p:cNvPr id="11" name="Content Placeholder 2">
            <a:extLst>
              <a:ext uri="{FF2B5EF4-FFF2-40B4-BE49-F238E27FC236}">
                <a16:creationId xmlns:a16="http://schemas.microsoft.com/office/drawing/2014/main" id="{A2B52BE9-3896-E44A-AF14-82538D109C1B}"/>
              </a:ext>
            </a:extLst>
          </p:cNvPr>
          <p:cNvSpPr txBox="1">
            <a:spLocks/>
          </p:cNvSpPr>
          <p:nvPr/>
        </p:nvSpPr>
        <p:spPr>
          <a:xfrm>
            <a:off x="1343025" y="584199"/>
            <a:ext cx="2250407" cy="133191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lt" sz="1200" dirty="0">
                <a:solidFill>
                  <a:schemeClr val="bg1"/>
                </a:solidFill>
              </a:rPr>
              <a:t>Ar žinojote, kad  „NingXia Red®“ gamybos linija gali pripildyti 120–130 butelių per minutę?</a:t>
            </a:r>
          </a:p>
        </p:txBody>
      </p:sp>
      <p:cxnSp>
        <p:nvCxnSpPr>
          <p:cNvPr id="12" name="Straight Connector 11">
            <a:extLst>
              <a:ext uri="{FF2B5EF4-FFF2-40B4-BE49-F238E27FC236}">
                <a16:creationId xmlns:a16="http://schemas.microsoft.com/office/drawing/2014/main" id="{B8C89E67-A176-354E-8AD8-69535438AEC5}"/>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8</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4656138" y="584200"/>
            <a:ext cx="6696075" cy="973138"/>
          </a:xfrm>
        </p:spPr>
        <p:txBody>
          <a:bodyPr/>
          <a:lstStyle/>
          <a:p>
            <a:r>
              <a:rPr lang="lt" dirty="0"/>
              <a:t>Viskas apie „NingXia Red®“</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4656137" y="1449388"/>
            <a:ext cx="6696076" cy="4308474"/>
          </a:xfrm>
        </p:spPr>
        <p:txBody>
          <a:bodyPr vert="horz" lIns="0" tIns="0" rIns="0" bIns="0" rtlCol="0">
            <a:noAutofit/>
          </a:bodyPr>
          <a:lstStyle/>
          <a:p>
            <a:pPr>
              <a:lnSpc>
                <a:spcPct val="100000"/>
              </a:lnSpc>
            </a:pPr>
            <a:r>
              <a:rPr lang="lt" sz="1500" dirty="0"/>
              <a:t>Šis skanus gėrimas pasaldintas stevijos ekstraktu – nulinės kalorijos saldikliu, 300 kartų saldesniu už cukrų, o vienoje porcijoje yra tik 4 g cukraus.</a:t>
            </a:r>
          </a:p>
          <a:p>
            <a:pPr>
              <a:lnSpc>
                <a:spcPct val="100000"/>
              </a:lnSpc>
            </a:pPr>
            <a:r>
              <a:rPr lang="lt" sz="1500" dirty="0" err="1"/>
              <a:t>„NingXia Red“ konservuojamas natrio benzoatu. Tai veiksmingas konservantas, prailginantis „NingXia Red“ galiojimo laiką, išlaikant produkto kokybę. Jis užtikrina 24 mėnesių galiojimo laiką, bet sudaro mažiau nei 0,001 procento vienoje porcijoje.</a:t>
            </a:r>
          </a:p>
          <a:p>
            <a:pPr>
              <a:lnSpc>
                <a:spcPct val="100000"/>
              </a:lnSpc>
            </a:pPr>
            <a:r>
              <a:rPr lang="lt" sz="1500" dirty="0"/>
              <a:t>Jis žaibiškai pasterizuojamas tik 30 sekundžių ir iš karto atšaldomas, kad būtų išsaugotos maistinės medžiagos. Įprasta pasterizacija gali apimti keletą minučių karščio ir, kaip buvo įrodyta, dėl to labai pablogėja sulčių maistinės savybės ir patrauklus skonis bei spalva.</a:t>
            </a:r>
          </a:p>
        </p:txBody>
      </p:sp>
      <p:pic>
        <p:nvPicPr>
          <p:cNvPr id="15" name="Picture 14" descr="A group of bottles with liquid in them&#10;&#10;Description automatically generated with low confidence">
            <a:extLst>
              <a:ext uri="{FF2B5EF4-FFF2-40B4-BE49-F238E27FC236}">
                <a16:creationId xmlns:a16="http://schemas.microsoft.com/office/drawing/2014/main" id="{3A86A65F-9B8B-E74E-B425-8C11AA9A677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7155703" y="4905375"/>
            <a:ext cx="2725716" cy="1952625"/>
          </a:xfrm>
          <a:prstGeom prst="rect">
            <a:avLst/>
          </a:prstGeom>
        </p:spPr>
      </p:pic>
      <p:pic>
        <p:nvPicPr>
          <p:cNvPr id="7" name="Picture 6">
            <a:extLst>
              <a:ext uri="{FF2B5EF4-FFF2-40B4-BE49-F238E27FC236}">
                <a16:creationId xmlns:a16="http://schemas.microsoft.com/office/drawing/2014/main" id="{302978AF-1122-AE4B-9DF1-EE6CDD69C54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1343025" y="1801420"/>
            <a:ext cx="2099987" cy="4765493"/>
          </a:xfrm>
          <a:prstGeom prst="rect">
            <a:avLst/>
          </a:prstGeom>
        </p:spPr>
      </p:pic>
    </p:spTree>
    <p:extLst>
      <p:ext uri="{BB962C8B-B14F-4D97-AF65-F5344CB8AC3E}">
        <p14:creationId xmlns:p14="http://schemas.microsoft.com/office/powerpoint/2010/main" val="3972853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C10C1019-4F6E-D448-BBD0-DB8709A57A9E}"/>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indoor, beverage&#10;&#10;Description automatically generated">
            <a:extLst>
              <a:ext uri="{FF2B5EF4-FFF2-40B4-BE49-F238E27FC236}">
                <a16:creationId xmlns:a16="http://schemas.microsoft.com/office/drawing/2014/main" id="{46D45B22-59BC-C64B-81AB-D7059B8EBF8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14CD67B5-EBA6-D94C-B319-EB8BBA8DAB26}"/>
              </a:ext>
            </a:extLst>
          </p:cNvPr>
          <p:cNvSpPr>
            <a:spLocks noGrp="1"/>
          </p:cNvSpPr>
          <p:nvPr>
            <p:ph type="title"/>
          </p:nvPr>
        </p:nvSpPr>
        <p:spPr>
          <a:xfrm>
            <a:off x="5195888" y="776706"/>
            <a:ext cx="6156326" cy="610018"/>
          </a:xfrm>
        </p:spPr>
        <p:txBody>
          <a:bodyPr/>
          <a:lstStyle/>
          <a:p>
            <a:pPr algn="ctr"/>
            <a:r>
              <a:rPr lang="lt" sz="6000" dirty="0">
                <a:solidFill>
                  <a:schemeClr val="bg1"/>
                </a:solidFill>
                <a:latin typeface="Domaine Display Medium" panose="020A0503080505060203" pitchFamily="18" charset="77"/>
              </a:rPr>
              <a:t>Ar žinojote?</a:t>
            </a:r>
          </a:p>
        </p:txBody>
      </p: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9</a:t>
            </a:fld>
            <a:endParaRPr lang="lt"/>
          </a:p>
        </p:txBody>
      </p:sp>
      <p:sp>
        <p:nvSpPr>
          <p:cNvPr id="16" name="Title 1">
            <a:extLst>
              <a:ext uri="{FF2B5EF4-FFF2-40B4-BE49-F238E27FC236}">
                <a16:creationId xmlns:a16="http://schemas.microsoft.com/office/drawing/2014/main" id="{77EBB8A2-B216-564F-A297-0C26AB9CE4BC}"/>
              </a:ext>
            </a:extLst>
          </p:cNvPr>
          <p:cNvSpPr txBox="1">
            <a:spLocks/>
          </p:cNvSpPr>
          <p:nvPr/>
        </p:nvSpPr>
        <p:spPr>
          <a:xfrm>
            <a:off x="5195888" y="1916113"/>
            <a:ext cx="6156325" cy="43211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kern="1200">
                <a:solidFill>
                  <a:schemeClr val="tx1">
                    <a:lumMod val="75000"/>
                    <a:lumOff val="25000"/>
                  </a:schemeClr>
                </a:solidFill>
                <a:latin typeface="Domaine Display" panose="020A0503080505060203" pitchFamily="18" charset="77"/>
                <a:ea typeface="+mj-ea"/>
                <a:cs typeface="+mj-cs"/>
              </a:defRPr>
            </a:lvl1pPr>
          </a:lstStyle>
          <a:p>
            <a:pPr algn="ctr">
              <a:spcAft>
                <a:spcPts val="1200"/>
              </a:spcAft>
            </a:pPr>
            <a:r>
              <a:rPr lang="lt" sz="2000" dirty="0">
                <a:solidFill>
                  <a:schemeClr val="bg1"/>
                </a:solidFill>
                <a:latin typeface="GT Walsheim Pro Light" pitchFamily="2" charset="77"/>
              </a:rPr>
              <a:t>REIKIA</a:t>
            </a:r>
            <a:br>
              <a:rPr lang="lt" sz="2000" dirty="0">
                <a:solidFill>
                  <a:schemeClr val="bg1"/>
                </a:solidFill>
                <a:latin typeface="GT Walsheim Pro Light" pitchFamily="2" charset="77"/>
              </a:rPr>
            </a:br>
            <a:r>
              <a:rPr lang="lt" dirty="0">
                <a:solidFill>
                  <a:schemeClr val="bg1"/>
                </a:solidFill>
              </a:rPr>
              <a:t>30</a:t>
            </a:r>
            <a:br>
              <a:rPr lang="lt" dirty="0">
                <a:solidFill>
                  <a:schemeClr val="bg1"/>
                </a:solidFill>
              </a:rPr>
            </a:br>
            <a:r>
              <a:rPr lang="lt" sz="2000" dirty="0">
                <a:solidFill>
                  <a:schemeClr val="bg1"/>
                </a:solidFill>
                <a:latin typeface="GT Walsheim Pro Light" pitchFamily="2" charset="77"/>
              </a:rPr>
              <a:t>GRAMŲ</a:t>
            </a:r>
          </a:p>
          <a:p>
            <a:pPr algn="ctr">
              <a:spcAft>
                <a:spcPts val="1200"/>
              </a:spcAft>
            </a:pPr>
            <a:r>
              <a:rPr lang="lt" dirty="0">
                <a:solidFill>
                  <a:schemeClr val="bg1"/>
                </a:solidFill>
              </a:rPr>
              <a:t>NINGSIOS </a:t>
            </a:r>
            <a:br>
              <a:rPr lang="en-US" dirty="0">
                <a:solidFill>
                  <a:schemeClr val="bg1"/>
                </a:solidFill>
              </a:rPr>
            </a:br>
            <a:r>
              <a:rPr lang="lt" dirty="0">
                <a:solidFill>
                  <a:schemeClr val="bg1"/>
                </a:solidFill>
              </a:rPr>
              <a:t>OŽERŠKIO UOGŲ</a:t>
            </a:r>
          </a:p>
          <a:p>
            <a:pPr algn="ctr">
              <a:spcAft>
                <a:spcPts val="1200"/>
              </a:spcAft>
            </a:pPr>
            <a:r>
              <a:rPr lang="lt" sz="2000" dirty="0">
                <a:solidFill>
                  <a:schemeClr val="bg1"/>
                </a:solidFill>
                <a:latin typeface="GT Walsheim Pro Light" pitchFamily="2" charset="77"/>
              </a:rPr>
              <a:t>NORINT PAGAMINTI </a:t>
            </a:r>
            <a:br>
              <a:rPr lang="lt" sz="2000" dirty="0">
                <a:solidFill>
                  <a:schemeClr val="bg1"/>
                </a:solidFill>
                <a:latin typeface="GT Walsheim Pro Light" pitchFamily="2" charset="77"/>
              </a:rPr>
            </a:br>
            <a:r>
              <a:rPr lang="lt" dirty="0">
                <a:solidFill>
                  <a:schemeClr val="bg1"/>
                </a:solidFill>
              </a:rPr>
              <a:t>VIENĄ </a:t>
            </a:r>
          </a:p>
          <a:p>
            <a:pPr algn="ctr">
              <a:spcAft>
                <a:spcPts val="1200"/>
              </a:spcAft>
            </a:pPr>
            <a:r>
              <a:rPr lang="lt" sz="2000" dirty="0">
                <a:solidFill>
                  <a:schemeClr val="bg1"/>
                </a:solidFill>
                <a:latin typeface="GT Walsheim Pro Light" pitchFamily="2" charset="77"/>
              </a:rPr>
              <a:t>PORCIJĄ </a:t>
            </a:r>
            <a:br>
              <a:rPr lang="lt" sz="2000" dirty="0">
                <a:solidFill>
                  <a:schemeClr val="bg1"/>
                </a:solidFill>
                <a:latin typeface="GT Walsheim Pro Light" pitchFamily="2" charset="77"/>
              </a:rPr>
            </a:br>
            <a:r>
              <a:rPr lang="lt" dirty="0">
                <a:solidFill>
                  <a:schemeClr val="bg1"/>
                </a:solidFill>
              </a:rPr>
              <a:t>„NINGXIA RED®“</a:t>
            </a:r>
          </a:p>
        </p:txBody>
      </p:sp>
      <p:cxnSp>
        <p:nvCxnSpPr>
          <p:cNvPr id="17" name="Straight Connector 16">
            <a:extLst>
              <a:ext uri="{FF2B5EF4-FFF2-40B4-BE49-F238E27FC236}">
                <a16:creationId xmlns:a16="http://schemas.microsoft.com/office/drawing/2014/main" id="{5DE539D7-7904-C74E-85C1-F13585DA9F23}"/>
              </a:ext>
            </a:extLst>
          </p:cNvPr>
          <p:cNvCxnSpPr>
            <a:cxnSpLocks/>
          </p:cNvCxnSpPr>
          <p:nvPr/>
        </p:nvCxnSpPr>
        <p:spPr>
          <a:xfrm>
            <a:off x="803275" y="-264695"/>
            <a:ext cx="0" cy="737936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1E96FA9-1D2C-DC45-8DD0-211EDAB1F43F}"/>
              </a:ext>
            </a:extLst>
          </p:cNvPr>
          <p:cNvPicPr>
            <a:picLocks noChangeAspect="1"/>
          </p:cNvPicPr>
          <p:nvPr/>
        </p:nvPicPr>
        <p:blipFill>
          <a:blip r:embed="rId3"/>
          <a:stretch>
            <a:fillRect/>
          </a:stretch>
        </p:blipFill>
        <p:spPr>
          <a:xfrm>
            <a:off x="223556" y="584200"/>
            <a:ext cx="358003" cy="391532"/>
          </a:xfrm>
          <a:prstGeom prst="rect">
            <a:avLst/>
          </a:prstGeom>
        </p:spPr>
      </p:pic>
    </p:spTree>
    <p:extLst>
      <p:ext uri="{BB962C8B-B14F-4D97-AF65-F5344CB8AC3E}">
        <p14:creationId xmlns:p14="http://schemas.microsoft.com/office/powerpoint/2010/main" val="24636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
            <a:extLst>
              <a:ext uri="{FF2B5EF4-FFF2-40B4-BE49-F238E27FC236}">
                <a16:creationId xmlns:a16="http://schemas.microsoft.com/office/drawing/2014/main" id="{884941DA-4C5D-E74B-B621-419FD310F595}"/>
              </a:ext>
            </a:extLst>
          </p:cNvPr>
          <p:cNvSpPr txBox="1">
            <a:spLocks/>
          </p:cNvSpPr>
          <p:nvPr/>
        </p:nvSpPr>
        <p:spPr>
          <a:xfrm>
            <a:off x="7104063" y="2492375"/>
            <a:ext cx="4248150" cy="456305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t" sz="1500" dirty="0">
                <a:solidFill>
                  <a:schemeClr val="tx1">
                    <a:lumMod val="75000"/>
                    <a:lumOff val="25000"/>
                  </a:schemeClr>
                </a:solidFill>
              </a:rPr>
              <a:t>30 g ožerškio uogų</a:t>
            </a:r>
          </a:p>
          <a:p>
            <a:pPr>
              <a:lnSpc>
                <a:spcPct val="100000"/>
              </a:lnSpc>
            </a:pPr>
            <a:r>
              <a:rPr lang="lt" sz="1500" dirty="0">
                <a:solidFill>
                  <a:schemeClr val="tx1">
                    <a:lumMod val="75000"/>
                    <a:lumOff val="25000"/>
                  </a:schemeClr>
                </a:solidFill>
              </a:rPr>
              <a:t>5 g vyšnių</a:t>
            </a:r>
          </a:p>
          <a:p>
            <a:pPr>
              <a:lnSpc>
                <a:spcPct val="100000"/>
              </a:lnSpc>
            </a:pPr>
            <a:r>
              <a:rPr lang="lt" sz="1500" dirty="0">
                <a:solidFill>
                  <a:schemeClr val="tx1">
                    <a:lumMod val="75000"/>
                    <a:lumOff val="25000"/>
                  </a:schemeClr>
                </a:solidFill>
              </a:rPr>
              <a:t>9 g mėlynių</a:t>
            </a:r>
          </a:p>
          <a:p>
            <a:pPr>
              <a:lnSpc>
                <a:spcPct val="100000"/>
              </a:lnSpc>
            </a:pPr>
            <a:r>
              <a:rPr lang="lt" sz="1500" dirty="0">
                <a:solidFill>
                  <a:schemeClr val="tx1">
                    <a:lumMod val="75000"/>
                    <a:lumOff val="25000"/>
                  </a:schemeClr>
                </a:solidFill>
              </a:rPr>
              <a:t>4 g granatų</a:t>
            </a:r>
          </a:p>
          <a:p>
            <a:pPr>
              <a:lnSpc>
                <a:spcPct val="100000"/>
              </a:lnSpc>
            </a:pPr>
            <a:r>
              <a:rPr lang="lt" sz="1500" dirty="0">
                <a:solidFill>
                  <a:schemeClr val="tx1">
                    <a:lumMod val="75000"/>
                    <a:lumOff val="25000"/>
                  </a:schemeClr>
                </a:solidFill>
              </a:rPr>
              <a:t>6 g slyvų</a:t>
            </a:r>
          </a:p>
          <a:p>
            <a:pPr>
              <a:lnSpc>
                <a:spcPct val="100000"/>
              </a:lnSpc>
            </a:pPr>
            <a:r>
              <a:rPr lang="lt" sz="1500" dirty="0">
                <a:solidFill>
                  <a:schemeClr val="tx1">
                    <a:lumMod val="75000"/>
                    <a:lumOff val="25000"/>
                  </a:schemeClr>
                </a:solidFill>
              </a:rPr>
              <a:t>5 g aronijų</a:t>
            </a:r>
          </a:p>
        </p:txBody>
      </p: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10</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7104064" y="584200"/>
            <a:ext cx="4248150" cy="973138"/>
          </a:xfrm>
        </p:spPr>
        <p:txBody>
          <a:bodyPr/>
          <a:lstStyle/>
          <a:p>
            <a:r>
              <a:rPr lang="lt" dirty="0"/>
              <a:t>viena porcija </a:t>
            </a:r>
            <a:br>
              <a:rPr lang="en-US" dirty="0"/>
            </a:br>
            <a:r>
              <a:rPr lang="lt" dirty="0"/>
              <a:t>(60 ml) „NingXia Red®“ lygu:</a:t>
            </a:r>
          </a:p>
        </p:txBody>
      </p:sp>
      <p:cxnSp>
        <p:nvCxnSpPr>
          <p:cNvPr id="29" name="Straight Connector 28">
            <a:extLst>
              <a:ext uri="{FF2B5EF4-FFF2-40B4-BE49-F238E27FC236}">
                <a16:creationId xmlns:a16="http://schemas.microsoft.com/office/drawing/2014/main" id="{C10C1019-4F6E-D448-BBD0-DB8709A57A9E}"/>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7D99EA1E-1A0F-B845-B75A-0BF08E2A8C2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03275" y="0"/>
            <a:ext cx="2125905" cy="6858000"/>
          </a:xfrm>
          <a:prstGeom prst="rect">
            <a:avLst/>
          </a:prstGeom>
        </p:spPr>
      </p:pic>
      <p:pic>
        <p:nvPicPr>
          <p:cNvPr id="15" name="Picture 14">
            <a:extLst>
              <a:ext uri="{FF2B5EF4-FFF2-40B4-BE49-F238E27FC236}">
                <a16:creationId xmlns:a16="http://schemas.microsoft.com/office/drawing/2014/main" id="{63AEE6F7-C9B8-2949-A2E4-04DD49A60DD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11116" y="0"/>
            <a:ext cx="3846439" cy="6858000"/>
          </a:xfrm>
          <a:prstGeom prst="rect">
            <a:avLst/>
          </a:prstGeom>
        </p:spPr>
      </p:pic>
    </p:spTree>
    <p:extLst>
      <p:ext uri="{BB962C8B-B14F-4D97-AF65-F5344CB8AC3E}">
        <p14:creationId xmlns:p14="http://schemas.microsoft.com/office/powerpoint/2010/main" val="449178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13E57A-7FA6-1D43-BBC4-AC3DC56BB59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339137" y="0"/>
            <a:ext cx="3852863" cy="6858000"/>
          </a:xfrm>
          <a:prstGeom prst="rect">
            <a:avLst/>
          </a:prstGeom>
        </p:spPr>
      </p:pic>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11</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1343025" y="584200"/>
            <a:ext cx="5640705" cy="973138"/>
          </a:xfrm>
        </p:spPr>
        <p:txBody>
          <a:bodyPr/>
          <a:lstStyle/>
          <a:p>
            <a:r>
              <a:rPr lang="lt" dirty="0"/>
              <a:t>Ką „NingXia Red®“ duoda jums? </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1343025" y="1928813"/>
            <a:ext cx="6259046" cy="4308474"/>
          </a:xfrm>
        </p:spPr>
        <p:txBody>
          <a:bodyPr vert="horz" lIns="0" tIns="0" rIns="0" bIns="0" rtlCol="0">
            <a:noAutofit/>
          </a:bodyPr>
          <a:lstStyle/>
          <a:p>
            <a:pPr>
              <a:lnSpc>
                <a:spcPct val="100000"/>
              </a:lnSpc>
            </a:pPr>
            <a:r>
              <a:rPr lang="lt" sz="1400" dirty="0"/>
              <a:t>Tai specialiai sukurtas unikalus maistingas gėrimas, skirtas palaikyti bendrą sveikatą ir suteikti energijos jūsų gyvenimui.   </a:t>
            </a:r>
          </a:p>
          <a:p>
            <a:pPr>
              <a:lnSpc>
                <a:spcPct val="100000"/>
              </a:lnSpc>
            </a:pPr>
            <a:r>
              <a:rPr lang="lt" sz="1400" dirty="0"/>
              <a:t>Natūraliai „NingXia Red“ ingredientuose esantys junginiai gali padėti išvengti oksidacinio streso.  </a:t>
            </a:r>
          </a:p>
          <a:p>
            <a:pPr>
              <a:lnSpc>
                <a:spcPct val="100000"/>
              </a:lnSpc>
            </a:pPr>
            <a:r>
              <a:rPr lang="lt" sz="1400" dirty="0"/>
              <a:t>Likopenas, esantis ožerškio vaisiuose ir d-limonenas, esantis citrusinių vaisių eterinio mišinio sudėtyje, savo unikaliomis savybėmis padeda palaikyti sveiką gyvenimo būdą.   </a:t>
            </a:r>
          </a:p>
          <a:p>
            <a:pPr>
              <a:lnSpc>
                <a:spcPct val="100000"/>
              </a:lnSpc>
            </a:pPr>
            <a:r>
              <a:rPr lang="lt" sz="1400" dirty="0" err="1"/>
              <a:t>„NingXia Red“ yra maistingas gėrimas visam organizmui. </a:t>
            </a:r>
          </a:p>
          <a:p>
            <a:pPr>
              <a:lnSpc>
                <a:spcPct val="100000"/>
              </a:lnSpc>
            </a:pPr>
            <a:r>
              <a:rPr lang="lt" sz="1400" dirty="0"/>
              <a:t>Ožerškio uogos aprūpina maistine verte, kuri padeda ištverti sunkiausias dienas.</a:t>
            </a:r>
          </a:p>
          <a:p>
            <a:pPr>
              <a:lnSpc>
                <a:spcPct val="100000"/>
              </a:lnSpc>
            </a:pPr>
            <a:r>
              <a:rPr lang="lt" sz="1400" dirty="0" err="1"/>
              <a:t>„NingXia Red“ taip pat suteikia jūsų organizmui ilgalaikę natūralią apsaugą. </a:t>
            </a:r>
          </a:p>
          <a:p>
            <a:pPr>
              <a:lnSpc>
                <a:spcPct val="100000"/>
              </a:lnSpc>
            </a:pPr>
            <a:r>
              <a:rPr lang="lt" sz="1400" dirty="0"/>
              <a:t>Tai ne tik puikus, skanus gėrimas jūsų kasdieniniam sveikatingumo režimui, be to, jame nėra glitimo, sojos, riešutų ir kofeino.</a:t>
            </a:r>
          </a:p>
          <a:p>
            <a:pPr>
              <a:lnSpc>
                <a:spcPct val="100000"/>
              </a:lnSpc>
            </a:pPr>
            <a:r>
              <a:rPr lang="lt" sz="1400" dirty="0"/>
              <a:t>Veiksmingai suteikia energijos, stiprina ir atgaivina kūną, kad palaikytų gerą visos šeimos, įskaitant vaikus, sveikatą ir gerovę!</a:t>
            </a:r>
          </a:p>
        </p:txBody>
      </p:sp>
      <p:pic>
        <p:nvPicPr>
          <p:cNvPr id="6" name="Picture 5">
            <a:extLst>
              <a:ext uri="{FF2B5EF4-FFF2-40B4-BE49-F238E27FC236}">
                <a16:creationId xmlns:a16="http://schemas.microsoft.com/office/drawing/2014/main" id="{468CD0C8-0485-F94E-9974-0FAE9155592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8337176" y="10"/>
            <a:ext cx="3854824" cy="6857990"/>
          </a:xfrm>
          <a:prstGeom prst="rect">
            <a:avLst/>
          </a:prstGeom>
          <a:effectLst/>
        </p:spPr>
      </p:pic>
    </p:spTree>
    <p:extLst>
      <p:ext uri="{BB962C8B-B14F-4D97-AF65-F5344CB8AC3E}">
        <p14:creationId xmlns:p14="http://schemas.microsoft.com/office/powerpoint/2010/main" val="2224621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7BC69C4-D791-6247-802B-C6D911BD5A7A}"/>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AB12AC1-9D6B-144F-A4FB-77CDBAA2BED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72AA2B4F-5008-2E4F-8D31-A60D3A2CDBDF}"/>
              </a:ext>
            </a:extLst>
          </p:cNvPr>
          <p:cNvSpPr>
            <a:spLocks noGrp="1"/>
          </p:cNvSpPr>
          <p:nvPr>
            <p:ph type="title"/>
          </p:nvPr>
        </p:nvSpPr>
        <p:spPr>
          <a:xfrm>
            <a:off x="803275" y="1693466"/>
            <a:ext cx="5724525" cy="2448227"/>
          </a:xfrm>
        </p:spPr>
        <p:txBody>
          <a:bodyPr/>
          <a:lstStyle/>
          <a:p>
            <a:pPr algn="ctr"/>
            <a:r>
              <a:rPr lang="lt" sz="6000" dirty="0">
                <a:solidFill>
                  <a:schemeClr val="bg1"/>
                </a:solidFill>
                <a:latin typeface="Domaine Display Medium" panose="020A0503080505060203" pitchFamily="18" charset="77"/>
              </a:rPr>
              <a:t>Visam kūnui</a:t>
            </a:r>
            <a:br>
              <a:rPr lang="en-US" sz="6000" dirty="0">
                <a:solidFill>
                  <a:schemeClr val="bg1"/>
                </a:solidFill>
                <a:latin typeface="Domaine Display Medium" panose="020A0503080505060203" pitchFamily="18" charset="77"/>
              </a:rPr>
            </a:br>
            <a:r>
              <a:rPr lang="lt" sz="6000" dirty="0">
                <a:solidFill>
                  <a:schemeClr val="bg1"/>
                </a:solidFill>
                <a:latin typeface="Domaine Display Medium" panose="020A0503080505060203" pitchFamily="18" charset="77"/>
              </a:rPr>
              <a:t>skirtas</a:t>
            </a:r>
            <a:br>
              <a:rPr lang="en-US" sz="6000" dirty="0">
                <a:solidFill>
                  <a:schemeClr val="bg1"/>
                </a:solidFill>
                <a:latin typeface="Domaine Display Medium" panose="020A0503080505060203" pitchFamily="18" charset="77"/>
              </a:rPr>
            </a:br>
            <a:r>
              <a:rPr lang="lt" sz="6000" dirty="0">
                <a:solidFill>
                  <a:schemeClr val="bg1"/>
                </a:solidFill>
                <a:latin typeface="Domaine Display Medium" panose="020A0503080505060203" pitchFamily="18" charset="77"/>
              </a:rPr>
              <a:t>gėrimas</a:t>
            </a:r>
          </a:p>
        </p:txBody>
      </p:sp>
      <p:sp>
        <p:nvSpPr>
          <p:cNvPr id="6" name="Slide Number Placeholder 5">
            <a:extLst>
              <a:ext uri="{FF2B5EF4-FFF2-40B4-BE49-F238E27FC236}">
                <a16:creationId xmlns:a16="http://schemas.microsoft.com/office/drawing/2014/main" id="{C7BB80D5-E933-3946-8683-5EBB42E0C53E}"/>
              </a:ext>
            </a:extLst>
          </p:cNvPr>
          <p:cNvSpPr>
            <a:spLocks noGrp="1"/>
          </p:cNvSpPr>
          <p:nvPr>
            <p:ph type="sldNum" sz="quarter" idx="12"/>
          </p:nvPr>
        </p:nvSpPr>
        <p:spPr>
          <a:xfrm>
            <a:off x="0" y="6237288"/>
            <a:ext cx="803275" cy="365125"/>
          </a:xfrm>
        </p:spPr>
        <p:txBody>
          <a:bodyPr/>
          <a:lstStyle/>
          <a:p>
            <a:fld id="{5E4779EB-8AF4-469A-9D69-EDB6BC6C6D0C}" type="slidenum">
              <a:rPr lang="en-GB" smtClean="0"/>
              <a:t>12</a:t>
            </a:fld>
            <a:endParaRPr lang="lt"/>
          </a:p>
        </p:txBody>
      </p:sp>
      <p:sp>
        <p:nvSpPr>
          <p:cNvPr id="7" name="Title 1">
            <a:extLst>
              <a:ext uri="{FF2B5EF4-FFF2-40B4-BE49-F238E27FC236}">
                <a16:creationId xmlns:a16="http://schemas.microsoft.com/office/drawing/2014/main" id="{BCB96015-60C4-5D4D-B4C9-26BE85EC999C}"/>
              </a:ext>
            </a:extLst>
          </p:cNvPr>
          <p:cNvSpPr txBox="1">
            <a:spLocks/>
          </p:cNvSpPr>
          <p:nvPr/>
        </p:nvSpPr>
        <p:spPr>
          <a:xfrm>
            <a:off x="803274" y="4466918"/>
            <a:ext cx="5724526" cy="43845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kern="1200">
                <a:solidFill>
                  <a:schemeClr val="tx1">
                    <a:lumMod val="75000"/>
                    <a:lumOff val="25000"/>
                  </a:schemeClr>
                </a:solidFill>
                <a:latin typeface="Domaine Display" panose="020A0503080505060203" pitchFamily="18" charset="77"/>
                <a:ea typeface="+mj-ea"/>
                <a:cs typeface="+mj-cs"/>
              </a:defRPr>
            </a:lvl1pPr>
          </a:lstStyle>
          <a:p>
            <a:pPr algn="ctr"/>
            <a:r>
              <a:rPr lang="lt" sz="2000" dirty="0">
                <a:solidFill>
                  <a:schemeClr val="bg1"/>
                </a:solidFill>
                <a:latin typeface="GT Walsheim Pro Light" pitchFamily="2" charset="77"/>
              </a:rPr>
              <a:t>GEROVĖ NUO GALVOS IKI PIRŠTŲ GALIUKŲ! </a:t>
            </a:r>
            <a:endParaRPr lang="lt" dirty="0">
              <a:solidFill>
                <a:schemeClr val="bg1"/>
              </a:solidFill>
            </a:endParaRPr>
          </a:p>
        </p:txBody>
      </p:sp>
      <p:cxnSp>
        <p:nvCxnSpPr>
          <p:cNvPr id="8" name="Straight Connector 7">
            <a:extLst>
              <a:ext uri="{FF2B5EF4-FFF2-40B4-BE49-F238E27FC236}">
                <a16:creationId xmlns:a16="http://schemas.microsoft.com/office/drawing/2014/main" id="{B02B99B7-FE78-ED4F-AB55-DBA0DDF18E84}"/>
              </a:ext>
            </a:extLst>
          </p:cNvPr>
          <p:cNvCxnSpPr>
            <a:cxnSpLocks/>
          </p:cNvCxnSpPr>
          <p:nvPr/>
        </p:nvCxnSpPr>
        <p:spPr>
          <a:xfrm>
            <a:off x="803275" y="-264695"/>
            <a:ext cx="0" cy="737936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435C4CA-371C-194A-AB51-A9B5E29B6990}"/>
              </a:ext>
            </a:extLst>
          </p:cNvPr>
          <p:cNvPicPr>
            <a:picLocks noChangeAspect="1"/>
          </p:cNvPicPr>
          <p:nvPr/>
        </p:nvPicPr>
        <p:blipFill>
          <a:blip r:embed="rId4"/>
          <a:stretch>
            <a:fillRect/>
          </a:stretch>
        </p:blipFill>
        <p:spPr>
          <a:xfrm>
            <a:off x="223556" y="584200"/>
            <a:ext cx="358003" cy="391532"/>
          </a:xfrm>
          <a:prstGeom prst="rect">
            <a:avLst/>
          </a:prstGeom>
        </p:spPr>
      </p:pic>
    </p:spTree>
    <p:extLst>
      <p:ext uri="{BB962C8B-B14F-4D97-AF65-F5344CB8AC3E}">
        <p14:creationId xmlns:p14="http://schemas.microsoft.com/office/powerpoint/2010/main" val="1083781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13E57A-7FA6-1D43-BBC4-AC3DC56BB59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803275" y="0"/>
            <a:ext cx="3852863" cy="6858000"/>
          </a:xfrm>
          <a:prstGeom prst="rect">
            <a:avLst/>
          </a:prstGeom>
        </p:spPr>
      </p:pic>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13</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5195888" y="584200"/>
            <a:ext cx="6156325" cy="437776"/>
          </a:xfrm>
        </p:spPr>
        <p:txBody>
          <a:bodyPr/>
          <a:lstStyle/>
          <a:p>
            <a:r>
              <a:rPr lang="lt" dirty="0"/>
              <a:t>Mėgaukitės „NingXia Red®“ gėrimu kasdien</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5195888" y="1916113"/>
            <a:ext cx="6156325" cy="4321174"/>
          </a:xfrm>
        </p:spPr>
        <p:txBody>
          <a:bodyPr vert="horz" lIns="0" tIns="0" rIns="0" bIns="0" rtlCol="0">
            <a:noAutofit/>
          </a:bodyPr>
          <a:lstStyle/>
          <a:p>
            <a:pPr>
              <a:lnSpc>
                <a:spcPct val="100000"/>
              </a:lnSpc>
            </a:pPr>
            <a:r>
              <a:rPr lang="lt" sz="1400" dirty="0"/>
              <a:t>Geriausia tiekti atvėsintą</a:t>
            </a:r>
          </a:p>
          <a:p>
            <a:pPr>
              <a:lnSpc>
                <a:spcPct val="100000"/>
              </a:lnSpc>
            </a:pPr>
            <a:r>
              <a:rPr lang="lt" sz="1400" dirty="0"/>
              <a:t>Gerai suplakite prieš patiekdami</a:t>
            </a:r>
          </a:p>
          <a:p>
            <a:pPr>
              <a:lnSpc>
                <a:spcPct val="100000"/>
              </a:lnSpc>
            </a:pPr>
            <a:r>
              <a:rPr lang="lt" sz="1400" dirty="0"/>
              <a:t>Išgerkite 30-60 ml „NingXia Red“ kasdien</a:t>
            </a:r>
          </a:p>
          <a:p>
            <a:pPr>
              <a:lnSpc>
                <a:spcPct val="100000"/>
              </a:lnSpc>
            </a:pPr>
            <a:r>
              <a:rPr lang="lt" sz="1400" dirty="0"/>
              <a:t>Norėdami gauti maksimalią naudą iš „NingXia Red“ visos dienos eigoje, gerkite 30-60 ml šio gėrimo tris kartus per dieną 8.00 val., 10.00 val ir 14.00 val. </a:t>
            </a:r>
          </a:p>
          <a:p>
            <a:pPr>
              <a:lnSpc>
                <a:spcPct val="100000"/>
              </a:lnSpc>
            </a:pPr>
            <a:r>
              <a:rPr lang="lt" sz="1400" dirty="0"/>
              <a:t>Įpilkite jo į savo glotnutį arba sultis per pusryčius</a:t>
            </a:r>
          </a:p>
          <a:p>
            <a:pPr>
              <a:lnSpc>
                <a:spcPct val="100000"/>
              </a:lnSpc>
            </a:pPr>
            <a:r>
              <a:rPr lang="lt" sz="1400" dirty="0"/>
              <a:t>Derinkite su jį su „NingXia NITRO“, kai jums reikia energijos pačiomis sunkiausiomis dienomis</a:t>
            </a:r>
          </a:p>
          <a:p>
            <a:pPr>
              <a:lnSpc>
                <a:spcPct val="100000"/>
              </a:lnSpc>
            </a:pPr>
            <a:r>
              <a:rPr lang="lt" sz="1400" dirty="0"/>
              <a:t>Įpilkite lašelį mėgstamiausio „Plius“ aliejaus, norėdami praturtinti skonį</a:t>
            </a:r>
          </a:p>
          <a:p>
            <a:pPr>
              <a:lnSpc>
                <a:spcPct val="100000"/>
              </a:lnSpc>
            </a:pPr>
            <a:r>
              <a:rPr lang="lt" sz="1400" dirty="0"/>
              <a:t>Įpilkite 60 ml šio gėrimo į gazuotą vandenį ir turėsite gaivų vasaros gėrimą</a:t>
            </a:r>
          </a:p>
          <a:p>
            <a:pPr>
              <a:lnSpc>
                <a:spcPct val="100000"/>
              </a:lnSpc>
            </a:pPr>
            <a:r>
              <a:rPr lang="lt" sz="1400" dirty="0"/>
              <a:t>Įsidėkite „NingXia Red“ individualias pakuotes į savo ir savo vaikų priešpiečių dėžutes</a:t>
            </a:r>
          </a:p>
          <a:p>
            <a:pPr>
              <a:lnSpc>
                <a:spcPct val="100000"/>
              </a:lnSpc>
            </a:pPr>
            <a:r>
              <a:rPr lang="lt" sz="1400" dirty="0"/>
              <a:t>Po atidarymo laikykite šaldytuve ir suvartokite per 30 dienų</a:t>
            </a:r>
          </a:p>
        </p:txBody>
      </p:sp>
    </p:spTree>
    <p:extLst>
      <p:ext uri="{BB962C8B-B14F-4D97-AF65-F5344CB8AC3E}">
        <p14:creationId xmlns:p14="http://schemas.microsoft.com/office/powerpoint/2010/main" val="59756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4779EB-8AF4-469A-9D69-EDB6BC6C6D0C}" type="slidenum">
              <a:rPr kumimoji="0" lang="en-GB" sz="1000" b="0" i="0" u="none" strike="noStrike" kern="1200" cap="none" spc="0" normalizeH="0" baseline="0" noProof="0" smtClean="0">
                <a:ln>
                  <a:noFill/>
                </a:ln>
                <a:solidFill>
                  <a:srgbClr val="FFFFFF"/>
                </a:solidFill>
                <a:effectLst/>
                <a:uLnTx/>
                <a:uFillTx/>
                <a:latin typeface="GT Walsheim Pro"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lt" sz="1000" b="0" i="0" u="none" strike="noStrike" kern="1200" cap="none" spc="0" normalizeH="0" baseline="0" noProof="0">
              <a:ln>
                <a:noFill/>
              </a:ln>
              <a:solidFill>
                <a:srgbClr val="FFFFFF"/>
              </a:solidFill>
              <a:effectLst/>
              <a:uLnTx/>
              <a:uFillTx/>
              <a:latin typeface="GT Walsheim Pro" pitchFamily="2" charset="77"/>
              <a:ea typeface="+mn-ea"/>
              <a:cs typeface="+mn-cs"/>
            </a:endParaRPr>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3525458" y="584200"/>
            <a:ext cx="7261329" cy="973138"/>
          </a:xfrm>
        </p:spPr>
        <p:txBody>
          <a:bodyPr/>
          <a:lstStyle/>
          <a:p>
            <a:r>
              <a:rPr lang="lt" dirty="0"/>
              <a:t>Keletas būdų pasimėgauti 
„NingXia Red®“ </a:t>
            </a:r>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3525458" y="2045155"/>
            <a:ext cx="3679025" cy="1388648"/>
          </a:xfrm>
        </p:spPr>
        <p:txBody>
          <a:bodyPr vert="horz" lIns="0" tIns="0" rIns="0" bIns="0" rtlCol="0">
            <a:noAutofit/>
          </a:bodyPr>
          <a:lstStyle/>
          <a:p>
            <a:pPr marL="0" indent="0">
              <a:lnSpc>
                <a:spcPct val="100000"/>
              </a:lnSpc>
              <a:buNone/>
            </a:pPr>
            <a:r>
              <a:rPr lang="lt" b="1" dirty="0">
                <a:solidFill>
                  <a:schemeClr val="accent1"/>
                </a:solidFill>
                <a:latin typeface="Domaine Display Bold" panose="020A0503080505060203" pitchFamily="18" charset="77"/>
              </a:rPr>
              <a:t>„Rise and Shine“</a:t>
            </a:r>
          </a:p>
          <a:p>
            <a:pPr>
              <a:lnSpc>
                <a:spcPct val="100000"/>
              </a:lnSpc>
              <a:spcBef>
                <a:spcPts val="400"/>
              </a:spcBef>
            </a:pPr>
            <a:r>
              <a:rPr lang="lt" sz="1400" dirty="0"/>
              <a:t>30 ml „NingXia Red“ </a:t>
            </a:r>
          </a:p>
          <a:p>
            <a:pPr>
              <a:lnSpc>
                <a:spcPct val="100000"/>
              </a:lnSpc>
              <a:spcBef>
                <a:spcPts val="400"/>
              </a:spcBef>
            </a:pPr>
            <a:r>
              <a:rPr lang="lt" sz="1400" dirty="0"/>
              <a:t>1 lašas aliejų mišinio </a:t>
            </a:r>
            <a:br>
              <a:rPr lang="lt" sz="1400" dirty="0"/>
            </a:br>
            <a:r>
              <a:rPr lang="lt" sz="1400" dirty="0"/>
              <a:t>„Young Living Citrus Fresh+“</a:t>
            </a:r>
          </a:p>
          <a:p>
            <a:pPr>
              <a:lnSpc>
                <a:spcPct val="100000"/>
              </a:lnSpc>
              <a:spcBef>
                <a:spcPts val="400"/>
              </a:spcBef>
            </a:pPr>
            <a:r>
              <a:rPr lang="lt" sz="1400" dirty="0"/>
              <a:t>1 lašas „Lemongrass+“ citrinžolių aliejaus</a:t>
            </a:r>
          </a:p>
        </p:txBody>
      </p:sp>
      <p:pic>
        <p:nvPicPr>
          <p:cNvPr id="4" name="Picture 3">
            <a:extLst>
              <a:ext uri="{FF2B5EF4-FFF2-40B4-BE49-F238E27FC236}">
                <a16:creationId xmlns:a16="http://schemas.microsoft.com/office/drawing/2014/main" id="{64904AD4-24D4-986D-B46C-9F4FEA1B6E14}"/>
              </a:ext>
            </a:extLst>
          </p:cNvPr>
          <p:cNvPicPr>
            <a:picLocks noChangeAspect="1"/>
          </p:cNvPicPr>
          <p:nvPr/>
        </p:nvPicPr>
        <p:blipFill rotWithShape="1">
          <a:blip r:embed="rId3"/>
          <a:srcRect l="50000" t="48889"/>
          <a:stretch/>
        </p:blipFill>
        <p:spPr>
          <a:xfrm>
            <a:off x="803275" y="4324425"/>
            <a:ext cx="1918908" cy="2533575"/>
          </a:xfrm>
          <a:prstGeom prst="rect">
            <a:avLst/>
          </a:prstGeom>
        </p:spPr>
      </p:pic>
      <p:sp>
        <p:nvSpPr>
          <p:cNvPr id="8" name="Content Placeholder 2">
            <a:extLst>
              <a:ext uri="{FF2B5EF4-FFF2-40B4-BE49-F238E27FC236}">
                <a16:creationId xmlns:a16="http://schemas.microsoft.com/office/drawing/2014/main" id="{BFF76E4E-539A-7462-328C-B6B005F7A96C}"/>
              </a:ext>
            </a:extLst>
          </p:cNvPr>
          <p:cNvSpPr txBox="1">
            <a:spLocks/>
          </p:cNvSpPr>
          <p:nvPr/>
        </p:nvSpPr>
        <p:spPr>
          <a:xfrm>
            <a:off x="3525458" y="3650760"/>
            <a:ext cx="3917496" cy="163925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fontAlgn="auto">
              <a:lnSpc>
                <a:spcPct val="100000"/>
              </a:lnSpc>
              <a:spcAft>
                <a:spcPts val="0"/>
              </a:spcAft>
              <a:buSzTx/>
              <a:buNone/>
              <a:tabLst/>
              <a:defRPr/>
            </a:pPr>
            <a:r>
              <a:rPr lang="lt" b="1" dirty="0">
                <a:solidFill>
                  <a:schemeClr val="accent1"/>
                </a:solidFill>
                <a:latin typeface="Domaine Display Bold" panose="020A0503080505060203" pitchFamily="18" charset="77"/>
              </a:rPr>
              <a:t>„Fireball“</a:t>
            </a:r>
          </a:p>
          <a:p>
            <a:pPr marR="0" lvl="0" fontAlgn="auto">
              <a:lnSpc>
                <a:spcPct val="100000"/>
              </a:lnSpc>
              <a:spcBef>
                <a:spcPts val="400"/>
              </a:spcBef>
              <a:spcAft>
                <a:spcPts val="0"/>
              </a:spcAft>
              <a:buSzTx/>
              <a:tabLst/>
              <a:defRPr/>
            </a:pPr>
            <a:r>
              <a:rPr lang="lt" sz="1400" dirty="0"/>
              <a:t>30 ml „NingXia Red“ </a:t>
            </a:r>
          </a:p>
          <a:p>
            <a:pPr marR="0" lvl="0" fontAlgn="auto">
              <a:lnSpc>
                <a:spcPct val="100000"/>
              </a:lnSpc>
              <a:spcBef>
                <a:spcPts val="400"/>
              </a:spcBef>
              <a:spcAft>
                <a:spcPts val="0"/>
              </a:spcAft>
              <a:buSzTx/>
              <a:tabLst/>
              <a:defRPr/>
            </a:pPr>
            <a:r>
              <a:rPr lang="lt" sz="1400" dirty="0"/>
              <a:t>2 lašai „Cinnamon Bark+“ </a:t>
            </a:r>
            <a:br>
              <a:rPr lang="lt" sz="1400" dirty="0"/>
            </a:br>
            <a:r>
              <a:rPr lang="lt" sz="1400" dirty="0"/>
              <a:t>ceiloninio cinamono aliejaus</a:t>
            </a:r>
          </a:p>
          <a:p>
            <a:pPr marR="0" lvl="0" fontAlgn="auto">
              <a:lnSpc>
                <a:spcPct val="100000"/>
              </a:lnSpc>
              <a:spcBef>
                <a:spcPts val="400"/>
              </a:spcBef>
              <a:spcAft>
                <a:spcPts val="0"/>
              </a:spcAft>
              <a:buSzTx/>
              <a:tabLst/>
              <a:defRPr/>
            </a:pPr>
            <a:r>
              <a:rPr lang="lt" sz="1400" dirty="0"/>
              <a:t>1 lašas „Clove+“ gvazdikėlių aliejaus</a:t>
            </a:r>
          </a:p>
        </p:txBody>
      </p:sp>
      <p:sp>
        <p:nvSpPr>
          <p:cNvPr id="10" name="Content Placeholder 2">
            <a:extLst>
              <a:ext uri="{FF2B5EF4-FFF2-40B4-BE49-F238E27FC236}">
                <a16:creationId xmlns:a16="http://schemas.microsoft.com/office/drawing/2014/main" id="{D6962583-2891-D436-7683-2AB6EC4882B9}"/>
              </a:ext>
            </a:extLst>
          </p:cNvPr>
          <p:cNvSpPr txBox="1">
            <a:spLocks/>
          </p:cNvSpPr>
          <p:nvPr/>
        </p:nvSpPr>
        <p:spPr>
          <a:xfrm>
            <a:off x="7972466" y="2045155"/>
            <a:ext cx="3308032" cy="143201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fontAlgn="auto">
              <a:lnSpc>
                <a:spcPct val="100000"/>
              </a:lnSpc>
              <a:spcAft>
                <a:spcPts val="0"/>
              </a:spcAft>
              <a:buSzTx/>
              <a:buNone/>
              <a:tabLst/>
              <a:defRPr/>
            </a:pPr>
            <a:r>
              <a:rPr lang="lt" b="1" dirty="0">
                <a:solidFill>
                  <a:schemeClr val="accent1"/>
                </a:solidFill>
                <a:latin typeface="Domaine Display Bold" panose="020A0503080505060203" pitchFamily="18" charset="77"/>
              </a:rPr>
              <a:t>„Pump It Up“</a:t>
            </a:r>
          </a:p>
          <a:p>
            <a:pPr marR="0" lvl="0" fontAlgn="auto">
              <a:lnSpc>
                <a:spcPct val="100000"/>
              </a:lnSpc>
              <a:spcBef>
                <a:spcPts val="400"/>
              </a:spcBef>
              <a:spcAft>
                <a:spcPts val="0"/>
              </a:spcAft>
              <a:buSzTx/>
              <a:tabLst/>
              <a:defRPr/>
            </a:pPr>
            <a:r>
              <a:rPr lang="lt" sz="1400" dirty="0"/>
              <a:t>30 ml „NingXia Red“ </a:t>
            </a:r>
          </a:p>
          <a:p>
            <a:pPr marR="0" lvl="0" fontAlgn="auto">
              <a:lnSpc>
                <a:spcPct val="100000"/>
              </a:lnSpc>
              <a:spcBef>
                <a:spcPts val="400"/>
              </a:spcBef>
              <a:spcAft>
                <a:spcPts val="0"/>
              </a:spcAft>
              <a:buSzTx/>
              <a:tabLst/>
              <a:defRPr/>
            </a:pPr>
            <a:r>
              <a:rPr lang="lt" sz="1400" dirty="0"/>
              <a:t>1 lašas „Lemon+“ citrinų aliejaus</a:t>
            </a:r>
          </a:p>
          <a:p>
            <a:pPr marR="0" lvl="0" fontAlgn="auto">
              <a:lnSpc>
                <a:spcPct val="100000"/>
              </a:lnSpc>
              <a:spcBef>
                <a:spcPts val="400"/>
              </a:spcBef>
              <a:spcAft>
                <a:spcPts val="0"/>
              </a:spcAft>
              <a:buSzTx/>
              <a:tabLst/>
              <a:defRPr/>
            </a:pPr>
            <a:r>
              <a:rPr lang="lt" sz="1400" dirty="0"/>
              <a:t>1 lašas „Peppermint+“ pipirmėčių aliejaus</a:t>
            </a:r>
          </a:p>
        </p:txBody>
      </p:sp>
      <p:sp>
        <p:nvSpPr>
          <p:cNvPr id="12" name="Content Placeholder 2">
            <a:extLst>
              <a:ext uri="{FF2B5EF4-FFF2-40B4-BE49-F238E27FC236}">
                <a16:creationId xmlns:a16="http://schemas.microsoft.com/office/drawing/2014/main" id="{94A1DE8F-6087-2257-1564-F1D5E0D7B046}"/>
              </a:ext>
            </a:extLst>
          </p:cNvPr>
          <p:cNvSpPr txBox="1">
            <a:spLocks/>
          </p:cNvSpPr>
          <p:nvPr/>
        </p:nvSpPr>
        <p:spPr>
          <a:xfrm>
            <a:off x="7972466" y="3650759"/>
            <a:ext cx="3308032" cy="163925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fontAlgn="auto">
              <a:lnSpc>
                <a:spcPct val="100000"/>
              </a:lnSpc>
              <a:spcAft>
                <a:spcPts val="0"/>
              </a:spcAft>
              <a:buSzTx/>
              <a:buNone/>
              <a:tabLst/>
              <a:defRPr/>
            </a:pPr>
            <a:r>
              <a:rPr lang="lt" b="1" dirty="0">
                <a:solidFill>
                  <a:schemeClr val="accent1"/>
                </a:solidFill>
                <a:latin typeface="Domaine Display Bold" panose="020A0503080505060203" pitchFamily="18" charset="77"/>
              </a:rPr>
              <a:t>„Healthy Glow“</a:t>
            </a:r>
          </a:p>
          <a:p>
            <a:pPr marR="0" lvl="0" fontAlgn="auto">
              <a:lnSpc>
                <a:spcPct val="100000"/>
              </a:lnSpc>
              <a:spcBef>
                <a:spcPts val="400"/>
              </a:spcBef>
              <a:spcAft>
                <a:spcPts val="0"/>
              </a:spcAft>
              <a:buSzTx/>
              <a:tabLst/>
              <a:defRPr/>
            </a:pPr>
            <a:r>
              <a:rPr lang="lt" sz="1400" dirty="0"/>
              <a:t>30 ml „NingXia Red“ </a:t>
            </a:r>
          </a:p>
          <a:p>
            <a:pPr marR="0" lvl="0" fontAlgn="auto">
              <a:lnSpc>
                <a:spcPct val="100000"/>
              </a:lnSpc>
              <a:spcBef>
                <a:spcPts val="400"/>
              </a:spcBef>
              <a:spcAft>
                <a:spcPts val="0"/>
              </a:spcAft>
              <a:buSzTx/>
              <a:tabLst/>
              <a:defRPr/>
            </a:pPr>
            <a:r>
              <a:rPr lang="lt" sz="1400" dirty="0"/>
              <a:t>1 lašas „Thieves®+“ aliejų mišinio</a:t>
            </a:r>
          </a:p>
          <a:p>
            <a:pPr marR="0" lvl="0" fontAlgn="auto">
              <a:lnSpc>
                <a:spcPct val="100000"/>
              </a:lnSpc>
              <a:spcBef>
                <a:spcPts val="400"/>
              </a:spcBef>
              <a:spcAft>
                <a:spcPts val="0"/>
              </a:spcAft>
              <a:buSzTx/>
              <a:tabLst/>
              <a:defRPr/>
            </a:pPr>
            <a:r>
              <a:rPr lang="lt" sz="1400" dirty="0"/>
              <a:t>1 lašas „Tangerine+“ mandarinų aliejaus</a:t>
            </a:r>
          </a:p>
        </p:txBody>
      </p:sp>
      <p:sp>
        <p:nvSpPr>
          <p:cNvPr id="13" name="Content Placeholder 2">
            <a:extLst>
              <a:ext uri="{FF2B5EF4-FFF2-40B4-BE49-F238E27FC236}">
                <a16:creationId xmlns:a16="http://schemas.microsoft.com/office/drawing/2014/main" id="{B25E1771-A8BF-B09F-0536-860078BE6B22}"/>
              </a:ext>
            </a:extLst>
          </p:cNvPr>
          <p:cNvSpPr txBox="1">
            <a:spLocks/>
          </p:cNvSpPr>
          <p:nvPr/>
        </p:nvSpPr>
        <p:spPr>
          <a:xfrm>
            <a:off x="3525458" y="5195857"/>
            <a:ext cx="3049093" cy="143201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fontAlgn="auto">
              <a:lnSpc>
                <a:spcPct val="100000"/>
              </a:lnSpc>
              <a:spcAft>
                <a:spcPts val="0"/>
              </a:spcAft>
              <a:buSzTx/>
              <a:buNone/>
              <a:tabLst/>
              <a:defRPr/>
            </a:pPr>
            <a:r>
              <a:rPr lang="lt" b="1" dirty="0" err="1">
                <a:solidFill>
                  <a:schemeClr val="accent1"/>
                </a:solidFill>
                <a:latin typeface="Domaine Display Bold" panose="020A0503080505060203" pitchFamily="18" charset="77"/>
              </a:rPr>
              <a:t>„NingXia Bomb“</a:t>
            </a:r>
          </a:p>
          <a:p>
            <a:pPr marR="0" lvl="0" fontAlgn="auto">
              <a:lnSpc>
                <a:spcPct val="100000"/>
              </a:lnSpc>
              <a:spcBef>
                <a:spcPts val="400"/>
              </a:spcBef>
              <a:spcAft>
                <a:spcPts val="0"/>
              </a:spcAft>
              <a:buSzTx/>
              <a:tabLst/>
              <a:defRPr/>
            </a:pPr>
            <a:r>
              <a:rPr lang="lt" sz="1400" dirty="0"/>
              <a:t>60 ml „NingXia Red“ gėrimo </a:t>
            </a:r>
          </a:p>
          <a:p>
            <a:pPr marR="0" lvl="0" fontAlgn="auto">
              <a:lnSpc>
                <a:spcPct val="100000"/>
              </a:lnSpc>
              <a:spcBef>
                <a:spcPts val="400"/>
              </a:spcBef>
              <a:spcAft>
                <a:spcPts val="0"/>
              </a:spcAft>
              <a:buSzTx/>
              <a:tabLst/>
              <a:defRPr/>
            </a:pPr>
            <a:r>
              <a:rPr lang="lt" sz="1400" dirty="0"/>
              <a:t>1 „NingXia Zyng“</a:t>
            </a:r>
          </a:p>
          <a:p>
            <a:pPr marR="0" lvl="0" fontAlgn="auto">
              <a:lnSpc>
                <a:spcPct val="100000"/>
              </a:lnSpc>
              <a:spcBef>
                <a:spcPts val="400"/>
              </a:spcBef>
              <a:spcAft>
                <a:spcPts val="0"/>
              </a:spcAft>
              <a:buSzTx/>
              <a:tabLst/>
              <a:defRPr/>
            </a:pPr>
            <a:r>
              <a:rPr lang="lt" sz="1400" dirty="0"/>
              <a:t>1 „NingXia NITRO“</a:t>
            </a:r>
          </a:p>
        </p:txBody>
      </p:sp>
      <p:cxnSp>
        <p:nvCxnSpPr>
          <p:cNvPr id="9" name="Straight Connector 8">
            <a:extLst>
              <a:ext uri="{FF2B5EF4-FFF2-40B4-BE49-F238E27FC236}">
                <a16:creationId xmlns:a16="http://schemas.microsoft.com/office/drawing/2014/main" id="{550C41B8-44E5-D146-864B-0CAD895966E1}"/>
              </a:ext>
            </a:extLst>
          </p:cNvPr>
          <p:cNvCxnSpPr/>
          <p:nvPr/>
        </p:nvCxnSpPr>
        <p:spPr>
          <a:xfrm>
            <a:off x="7381719" y="1942239"/>
            <a:ext cx="0" cy="4321175"/>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67FA7CF8-68AE-B34C-89D3-CDB57726E5F9}"/>
              </a:ext>
            </a:extLst>
          </p:cNvPr>
          <p:cNvCxnSpPr>
            <a:cxnSpLocks/>
          </p:cNvCxnSpPr>
          <p:nvPr/>
        </p:nvCxnSpPr>
        <p:spPr>
          <a:xfrm flipV="1">
            <a:off x="3270411" y="3512181"/>
            <a:ext cx="3679029" cy="1"/>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EDC874D6-8D35-2143-9828-4436B2BB59AA}"/>
              </a:ext>
            </a:extLst>
          </p:cNvPr>
          <p:cNvCxnSpPr>
            <a:cxnSpLocks/>
          </p:cNvCxnSpPr>
          <p:nvPr/>
        </p:nvCxnSpPr>
        <p:spPr>
          <a:xfrm flipV="1">
            <a:off x="7790159" y="3512181"/>
            <a:ext cx="3679029" cy="1"/>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id="{FAA9B13F-B1EE-B24B-BB45-A2EAC9ACCC13}"/>
              </a:ext>
            </a:extLst>
          </p:cNvPr>
          <p:cNvCxnSpPr>
            <a:cxnSpLocks/>
          </p:cNvCxnSpPr>
          <p:nvPr/>
        </p:nvCxnSpPr>
        <p:spPr>
          <a:xfrm flipV="1">
            <a:off x="3270411" y="5076331"/>
            <a:ext cx="3679029" cy="1"/>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pic>
        <p:nvPicPr>
          <p:cNvPr id="15" name="Picture 14">
            <a:extLst>
              <a:ext uri="{FF2B5EF4-FFF2-40B4-BE49-F238E27FC236}">
                <a16:creationId xmlns:a16="http://schemas.microsoft.com/office/drawing/2014/main" id="{BF2B3DF7-4FCE-5145-A2BC-55A712D1106D}"/>
              </a:ext>
            </a:extLst>
          </p:cNvPr>
          <p:cNvPicPr>
            <a:picLocks noChangeAspect="1"/>
          </p:cNvPicPr>
          <p:nvPr/>
        </p:nvPicPr>
        <p:blipFill rotWithShape="1">
          <a:blip r:embed="rId4">
            <a:extLst>
              <a:ext uri="{28A0092B-C50C-407E-A947-70E740481C1C}">
                <a14:useLocalDpi xmlns:a14="http://schemas.microsoft.com/office/drawing/2010/main"/>
              </a:ext>
            </a:extLst>
          </a:blip>
          <a:srcRect l="53034" t="40539"/>
          <a:stretch/>
        </p:blipFill>
        <p:spPr>
          <a:xfrm>
            <a:off x="803275" y="-1"/>
            <a:ext cx="1918908" cy="4324425"/>
          </a:xfrm>
          <a:prstGeom prst="rect">
            <a:avLst/>
          </a:prstGeom>
        </p:spPr>
      </p:pic>
    </p:spTree>
    <p:extLst>
      <p:ext uri="{BB962C8B-B14F-4D97-AF65-F5344CB8AC3E}">
        <p14:creationId xmlns:p14="http://schemas.microsoft.com/office/powerpoint/2010/main" val="485409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69CD0C-A0DF-D340-9EF4-EBA3781EBED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727576" y="3357563"/>
            <a:ext cx="4464424" cy="3500437"/>
          </a:xfrm>
          <a:prstGeom prst="rect">
            <a:avLst/>
          </a:prstGeom>
        </p:spPr>
      </p:pic>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15</a:t>
            </a:fld>
            <a:endParaRPr lang="lt"/>
          </a:p>
        </p:txBody>
      </p:sp>
      <p:sp>
        <p:nvSpPr>
          <p:cNvPr id="3" name="Content Placeholder 2">
            <a:extLst>
              <a:ext uri="{FF2B5EF4-FFF2-40B4-BE49-F238E27FC236}">
                <a16:creationId xmlns:a16="http://schemas.microsoft.com/office/drawing/2014/main" id="{B673C308-D4B8-F347-A881-08A2F7E3B1C2}"/>
              </a:ext>
            </a:extLst>
          </p:cNvPr>
          <p:cNvSpPr>
            <a:spLocks noGrp="1"/>
          </p:cNvSpPr>
          <p:nvPr>
            <p:ph idx="1"/>
          </p:nvPr>
        </p:nvSpPr>
        <p:spPr>
          <a:xfrm>
            <a:off x="1343025" y="584200"/>
            <a:ext cx="6874155" cy="2495083"/>
          </a:xfrm>
        </p:spPr>
        <p:txBody>
          <a:bodyPr vert="horz" lIns="0" tIns="0" rIns="0" bIns="0" rtlCol="0">
            <a:noAutofit/>
          </a:bodyPr>
          <a:lstStyle/>
          <a:p>
            <a:pPr marL="0" indent="0">
              <a:lnSpc>
                <a:spcPct val="100000"/>
              </a:lnSpc>
              <a:buNone/>
            </a:pPr>
            <a:r>
              <a:rPr lang="lt" sz="1500" dirty="0"/>
              <a:t>Ir kai jaučiate, jog jūsų kūnui reikia pertraukos, padėkite jam su </a:t>
            </a:r>
          </a:p>
          <a:p>
            <a:pPr marL="0" indent="0">
              <a:lnSpc>
                <a:spcPct val="100000"/>
              </a:lnSpc>
              <a:buNone/>
            </a:pPr>
            <a:r>
              <a:rPr lang="lt" sz="2000" dirty="0">
                <a:latin typeface="GT Walsheim Pro" pitchFamily="2" charset="77"/>
              </a:rPr>
              <a:t>5 dienų maistinių medžiagų programa </a:t>
            </a:r>
          </a:p>
          <a:p>
            <a:pPr marL="0" indent="0">
              <a:lnSpc>
                <a:spcPct val="100000"/>
              </a:lnSpc>
              <a:buNone/>
            </a:pPr>
            <a:r>
              <a:rPr lang="lt" sz="1500" dirty="0"/>
              <a:t>„NingXia Red®“ (2 buteliai, kurių kiekviename 750 ml), „Balance Complete“ maisto papildas ir „Digest &amp; Cleanse“ maisto papildas.</a:t>
            </a:r>
          </a:p>
          <a:p>
            <a:pPr marL="0" indent="0">
              <a:lnSpc>
                <a:spcPct val="100000"/>
              </a:lnSpc>
              <a:buNone/>
            </a:pPr>
            <a:r>
              <a:rPr lang="lt" sz="1500" dirty="0"/>
              <a:t>Naudokite visus tris produktus pagal jų individualias instrukcijas 5 dienas.</a:t>
            </a:r>
          </a:p>
          <a:p>
            <a:pPr marL="0" indent="0">
              <a:lnSpc>
                <a:spcPct val="100000"/>
              </a:lnSpc>
              <a:buNone/>
            </a:pPr>
            <a:r>
              <a:rPr lang="lt" sz="1500" dirty="0"/>
              <a:t>Švelnūs, bet galingi, šie trys „Young Living“ mėgstamiausi produktai bus idealus derinys, suteikiantis jūsų kūnui reikalingą pertrauką.</a:t>
            </a:r>
          </a:p>
        </p:txBody>
      </p:sp>
      <p:pic>
        <p:nvPicPr>
          <p:cNvPr id="13" name="Picture 12">
            <a:extLst>
              <a:ext uri="{FF2B5EF4-FFF2-40B4-BE49-F238E27FC236}">
                <a16:creationId xmlns:a16="http://schemas.microsoft.com/office/drawing/2014/main" id="{6A1E1915-BA8F-8949-9418-BB2FB6B05D8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366260" y="3357563"/>
            <a:ext cx="3400628" cy="3500437"/>
          </a:xfrm>
          <a:prstGeom prst="rect">
            <a:avLst/>
          </a:prstGeom>
        </p:spPr>
      </p:pic>
      <p:pic>
        <p:nvPicPr>
          <p:cNvPr id="14" name="Picture 13">
            <a:extLst>
              <a:ext uri="{FF2B5EF4-FFF2-40B4-BE49-F238E27FC236}">
                <a16:creationId xmlns:a16="http://schemas.microsoft.com/office/drawing/2014/main" id="{33B59674-BD49-5F4B-B69F-3E7A856B5565}"/>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803275" y="3357563"/>
            <a:ext cx="3608705" cy="3500438"/>
          </a:xfrm>
          <a:prstGeom prst="rect">
            <a:avLst/>
          </a:prstGeom>
        </p:spPr>
      </p:pic>
    </p:spTree>
    <p:extLst>
      <p:ext uri="{BB962C8B-B14F-4D97-AF65-F5344CB8AC3E}">
        <p14:creationId xmlns:p14="http://schemas.microsoft.com/office/powerpoint/2010/main" val="2175752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B12AC1-9D6B-144F-A4FB-77CDBAA2BEDC}"/>
              </a:ext>
            </a:extLst>
          </p:cNvPr>
          <p:cNvPicPr>
            <a:picLocks noChangeAspect="1"/>
          </p:cNvPicPr>
          <p:nvPr/>
        </p:nvPicPr>
        <p:blipFill rotWithShape="1">
          <a:blip r:embed="rId3">
            <a:extLst>
              <a:ext uri="{28A0092B-C50C-407E-A947-70E740481C1C}">
                <a14:useLocalDpi xmlns:a14="http://schemas.microsoft.com/office/drawing/2010/main"/>
              </a:ext>
            </a:extLst>
          </a:blip>
          <a:srcRect b="-9951"/>
          <a:stretch/>
        </p:blipFill>
        <p:spPr>
          <a:xfrm>
            <a:off x="6527800" y="0"/>
            <a:ext cx="5664200" cy="6858000"/>
          </a:xfrm>
          <a:prstGeom prst="rect">
            <a:avLst/>
          </a:prstGeom>
        </p:spPr>
      </p:pic>
      <p:sp>
        <p:nvSpPr>
          <p:cNvPr id="16" name="Rectangle 15">
            <a:extLst>
              <a:ext uri="{FF2B5EF4-FFF2-40B4-BE49-F238E27FC236}">
                <a16:creationId xmlns:a16="http://schemas.microsoft.com/office/drawing/2014/main" id="{499B9346-09B9-2447-9FC5-8A23FD510D89}"/>
              </a:ext>
            </a:extLst>
          </p:cNvPr>
          <p:cNvSpPr/>
          <p:nvPr/>
        </p:nvSpPr>
        <p:spPr>
          <a:xfrm>
            <a:off x="6527800" y="5880846"/>
            <a:ext cx="5664200" cy="9771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sp>
        <p:nvSpPr>
          <p:cNvPr id="10" name="Rectangle 9">
            <a:extLst>
              <a:ext uri="{FF2B5EF4-FFF2-40B4-BE49-F238E27FC236}">
                <a16:creationId xmlns:a16="http://schemas.microsoft.com/office/drawing/2014/main" id="{18C4299C-A923-924E-A8C5-D81CB23C595E}"/>
              </a:ext>
            </a:extLst>
          </p:cNvPr>
          <p:cNvSpPr/>
          <p:nvPr/>
        </p:nvSpPr>
        <p:spPr>
          <a:xfrm>
            <a:off x="1" y="0"/>
            <a:ext cx="6527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cxnSp>
        <p:nvCxnSpPr>
          <p:cNvPr id="3" name="Straight Connector 2">
            <a:extLst>
              <a:ext uri="{FF2B5EF4-FFF2-40B4-BE49-F238E27FC236}">
                <a16:creationId xmlns:a16="http://schemas.microsoft.com/office/drawing/2014/main" id="{47BC69C4-D791-6247-802B-C6D911BD5A7A}"/>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7BB80D5-E933-3946-8683-5EBB42E0C53E}"/>
              </a:ext>
            </a:extLst>
          </p:cNvPr>
          <p:cNvSpPr>
            <a:spLocks noGrp="1"/>
          </p:cNvSpPr>
          <p:nvPr>
            <p:ph type="sldNum" sz="quarter" idx="12"/>
          </p:nvPr>
        </p:nvSpPr>
        <p:spPr>
          <a:xfrm>
            <a:off x="0" y="6237288"/>
            <a:ext cx="803275" cy="365125"/>
          </a:xfrm>
        </p:spPr>
        <p:txBody>
          <a:bodyPr/>
          <a:lstStyle/>
          <a:p>
            <a:fld id="{5E4779EB-8AF4-469A-9D69-EDB6BC6C6D0C}" type="slidenum">
              <a:rPr lang="en-GB" smtClean="0"/>
              <a:t>16</a:t>
            </a:fld>
            <a:endParaRPr lang="lt"/>
          </a:p>
        </p:txBody>
      </p:sp>
      <p:cxnSp>
        <p:nvCxnSpPr>
          <p:cNvPr id="8" name="Straight Connector 7">
            <a:extLst>
              <a:ext uri="{FF2B5EF4-FFF2-40B4-BE49-F238E27FC236}">
                <a16:creationId xmlns:a16="http://schemas.microsoft.com/office/drawing/2014/main" id="{B02B99B7-FE78-ED4F-AB55-DBA0DDF18E84}"/>
              </a:ext>
            </a:extLst>
          </p:cNvPr>
          <p:cNvCxnSpPr>
            <a:cxnSpLocks/>
          </p:cNvCxnSpPr>
          <p:nvPr/>
        </p:nvCxnSpPr>
        <p:spPr>
          <a:xfrm>
            <a:off x="803275" y="-264695"/>
            <a:ext cx="0" cy="737936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435C4CA-371C-194A-AB51-A9B5E29B6990}"/>
              </a:ext>
            </a:extLst>
          </p:cNvPr>
          <p:cNvPicPr>
            <a:picLocks noChangeAspect="1"/>
          </p:cNvPicPr>
          <p:nvPr/>
        </p:nvPicPr>
        <p:blipFill>
          <a:blip r:embed="rId4"/>
          <a:stretch>
            <a:fillRect/>
          </a:stretch>
        </p:blipFill>
        <p:spPr>
          <a:xfrm>
            <a:off x="223556" y="584200"/>
            <a:ext cx="358003" cy="391532"/>
          </a:xfrm>
          <a:prstGeom prst="rect">
            <a:avLst/>
          </a:prstGeom>
        </p:spPr>
      </p:pic>
      <p:sp>
        <p:nvSpPr>
          <p:cNvPr id="13" name="Content Placeholder 2">
            <a:extLst>
              <a:ext uri="{FF2B5EF4-FFF2-40B4-BE49-F238E27FC236}">
                <a16:creationId xmlns:a16="http://schemas.microsoft.com/office/drawing/2014/main" id="{049FB043-F8C8-404E-BCE3-201F7673145A}"/>
              </a:ext>
            </a:extLst>
          </p:cNvPr>
          <p:cNvSpPr>
            <a:spLocks noGrp="1"/>
          </p:cNvSpPr>
          <p:nvPr>
            <p:ph idx="1"/>
          </p:nvPr>
        </p:nvSpPr>
        <p:spPr>
          <a:xfrm>
            <a:off x="803275" y="3063036"/>
            <a:ext cx="5724525" cy="2272644"/>
          </a:xfrm>
        </p:spPr>
        <p:txBody>
          <a:bodyPr vert="horz" lIns="503999" tIns="0" rIns="503999" bIns="0" rtlCol="0">
            <a:noAutofit/>
          </a:bodyPr>
          <a:lstStyle/>
          <a:p>
            <a:pPr marL="0" indent="0" algn="ctr">
              <a:lnSpc>
                <a:spcPct val="100000"/>
              </a:lnSpc>
              <a:buNone/>
            </a:pPr>
            <a:r>
              <a:rPr lang="lt" sz="2000" dirty="0">
                <a:solidFill>
                  <a:schemeClr val="bg1"/>
                </a:solidFill>
              </a:rPr>
              <a:t>„Dažniausiai man užduodamas klausimas “Kiek turėčiau suvartoti?“ Palaikymo dozė yra 60 ml per dieną. 180 ml dozė per dieną suteiks jums dar daugiau naudos. Kuo daugiau (neviršijant 180 ml per dieną) galite išgerti, tuo tai naudingiau jums.“</a:t>
            </a:r>
          </a:p>
        </p:txBody>
      </p:sp>
      <p:sp>
        <p:nvSpPr>
          <p:cNvPr id="14" name="Title 1">
            <a:extLst>
              <a:ext uri="{FF2B5EF4-FFF2-40B4-BE49-F238E27FC236}">
                <a16:creationId xmlns:a16="http://schemas.microsoft.com/office/drawing/2014/main" id="{C1056D4D-B55B-F04A-8713-AF704760B7E3}"/>
              </a:ext>
            </a:extLst>
          </p:cNvPr>
          <p:cNvSpPr>
            <a:spLocks noGrp="1"/>
          </p:cNvSpPr>
          <p:nvPr>
            <p:ph type="title"/>
          </p:nvPr>
        </p:nvSpPr>
        <p:spPr>
          <a:xfrm>
            <a:off x="803275" y="1664541"/>
            <a:ext cx="5724525" cy="881436"/>
          </a:xfrm>
        </p:spPr>
        <p:txBody>
          <a:bodyPr/>
          <a:lstStyle/>
          <a:p>
            <a:pPr algn="ctr"/>
            <a:r>
              <a:rPr lang="lt" sz="6000" dirty="0">
                <a:solidFill>
                  <a:schemeClr val="bg1"/>
                </a:solidFill>
              </a:rPr>
              <a:t>pasakė Gary</a:t>
            </a:r>
          </a:p>
        </p:txBody>
      </p:sp>
      <p:sp>
        <p:nvSpPr>
          <p:cNvPr id="15" name="Content Placeholder 2">
            <a:extLst>
              <a:ext uri="{FF2B5EF4-FFF2-40B4-BE49-F238E27FC236}">
                <a16:creationId xmlns:a16="http://schemas.microsoft.com/office/drawing/2014/main" id="{EDAA7C33-069D-2A48-BC96-0457ABFE376F}"/>
              </a:ext>
            </a:extLst>
          </p:cNvPr>
          <p:cNvSpPr txBox="1">
            <a:spLocks/>
          </p:cNvSpPr>
          <p:nvPr/>
        </p:nvSpPr>
        <p:spPr>
          <a:xfrm>
            <a:off x="6527800" y="6150772"/>
            <a:ext cx="4824414" cy="65344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500"/>
              </a:spcBef>
              <a:buNone/>
            </a:pPr>
            <a:r>
              <a:rPr lang="lt" sz="1200" dirty="0"/>
              <a:t>Gary Young</a:t>
            </a:r>
          </a:p>
          <a:p>
            <a:pPr marL="0" indent="0" algn="r">
              <a:lnSpc>
                <a:spcPct val="100000"/>
              </a:lnSpc>
              <a:spcBef>
                <a:spcPts val="500"/>
              </a:spcBef>
              <a:buNone/>
            </a:pPr>
            <a:r>
              <a:rPr lang="lt" sz="1200" dirty="0"/>
              <a:t>2011 m. kovo 19 d. „Raindrop“ seminaras Gvadalachare, Meksikoje </a:t>
            </a:r>
          </a:p>
        </p:txBody>
      </p:sp>
    </p:spTree>
    <p:extLst>
      <p:ext uri="{BB962C8B-B14F-4D97-AF65-F5344CB8AC3E}">
        <p14:creationId xmlns:p14="http://schemas.microsoft.com/office/powerpoint/2010/main" val="1142715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7BC69C4-D791-6247-802B-C6D911BD5A7A}"/>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AB12AC1-9D6B-144F-A4FB-77CDBAA2BED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72AA2B4F-5008-2E4F-8D31-A60D3A2CDBDF}"/>
              </a:ext>
            </a:extLst>
          </p:cNvPr>
          <p:cNvSpPr>
            <a:spLocks noGrp="1"/>
          </p:cNvSpPr>
          <p:nvPr>
            <p:ph type="title"/>
          </p:nvPr>
        </p:nvSpPr>
        <p:spPr>
          <a:xfrm>
            <a:off x="803275" y="1916114"/>
            <a:ext cx="5724525" cy="2989262"/>
          </a:xfrm>
        </p:spPr>
        <p:txBody>
          <a:bodyPr lIns="503999" rIns="503999"/>
          <a:lstStyle/>
          <a:p>
            <a:pPr algn="ctr"/>
            <a:r>
              <a:rPr lang="lt" sz="6000" dirty="0">
                <a:solidFill>
                  <a:schemeClr val="bg1"/>
                </a:solidFill>
                <a:latin typeface="Domaine Display Medium" panose="020A0503080505060203" pitchFamily="18" charset="77"/>
              </a:rPr>
              <a:t>Likę „NingXia“ šeimos produktai</a:t>
            </a:r>
          </a:p>
        </p:txBody>
      </p:sp>
      <p:sp>
        <p:nvSpPr>
          <p:cNvPr id="6" name="Slide Number Placeholder 5">
            <a:extLst>
              <a:ext uri="{FF2B5EF4-FFF2-40B4-BE49-F238E27FC236}">
                <a16:creationId xmlns:a16="http://schemas.microsoft.com/office/drawing/2014/main" id="{C7BB80D5-E933-3946-8683-5EBB42E0C53E}"/>
              </a:ext>
            </a:extLst>
          </p:cNvPr>
          <p:cNvSpPr>
            <a:spLocks noGrp="1"/>
          </p:cNvSpPr>
          <p:nvPr>
            <p:ph type="sldNum" sz="quarter" idx="12"/>
          </p:nvPr>
        </p:nvSpPr>
        <p:spPr>
          <a:xfrm>
            <a:off x="0" y="6237288"/>
            <a:ext cx="803275" cy="365125"/>
          </a:xfrm>
        </p:spPr>
        <p:txBody>
          <a:bodyPr/>
          <a:lstStyle/>
          <a:p>
            <a:fld id="{5E4779EB-8AF4-469A-9D69-EDB6BC6C6D0C}" type="slidenum">
              <a:rPr lang="en-GB" smtClean="0"/>
              <a:t>17</a:t>
            </a:fld>
            <a:endParaRPr lang="lt"/>
          </a:p>
        </p:txBody>
      </p:sp>
      <p:cxnSp>
        <p:nvCxnSpPr>
          <p:cNvPr id="8" name="Straight Connector 7">
            <a:extLst>
              <a:ext uri="{FF2B5EF4-FFF2-40B4-BE49-F238E27FC236}">
                <a16:creationId xmlns:a16="http://schemas.microsoft.com/office/drawing/2014/main" id="{B02B99B7-FE78-ED4F-AB55-DBA0DDF18E84}"/>
              </a:ext>
            </a:extLst>
          </p:cNvPr>
          <p:cNvCxnSpPr>
            <a:cxnSpLocks/>
          </p:cNvCxnSpPr>
          <p:nvPr/>
        </p:nvCxnSpPr>
        <p:spPr>
          <a:xfrm>
            <a:off x="803275" y="-264695"/>
            <a:ext cx="0" cy="737936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435C4CA-371C-194A-AB51-A9B5E29B6990}"/>
              </a:ext>
            </a:extLst>
          </p:cNvPr>
          <p:cNvPicPr>
            <a:picLocks noChangeAspect="1"/>
          </p:cNvPicPr>
          <p:nvPr/>
        </p:nvPicPr>
        <p:blipFill>
          <a:blip r:embed="rId4"/>
          <a:stretch>
            <a:fillRect/>
          </a:stretch>
        </p:blipFill>
        <p:spPr>
          <a:xfrm>
            <a:off x="223556" y="584200"/>
            <a:ext cx="358003" cy="391532"/>
          </a:xfrm>
          <a:prstGeom prst="rect">
            <a:avLst/>
          </a:prstGeom>
        </p:spPr>
      </p:pic>
    </p:spTree>
    <p:extLst>
      <p:ext uri="{BB962C8B-B14F-4D97-AF65-F5344CB8AC3E}">
        <p14:creationId xmlns:p14="http://schemas.microsoft.com/office/powerpoint/2010/main" val="919242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D7585AB-3C8E-BC4C-A86C-6451DDAFA8B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437720" y="0"/>
            <a:ext cx="2125905" cy="6858000"/>
          </a:xfrm>
          <a:prstGeom prst="rect">
            <a:avLst/>
          </a:prstGeom>
        </p:spPr>
      </p:pic>
      <p:sp>
        <p:nvSpPr>
          <p:cNvPr id="8" name="Content Placeholder 2">
            <a:extLst>
              <a:ext uri="{FF2B5EF4-FFF2-40B4-BE49-F238E27FC236}">
                <a16:creationId xmlns:a16="http://schemas.microsoft.com/office/drawing/2014/main" id="{01D1D264-D498-2C47-A762-328140277F67}"/>
              </a:ext>
            </a:extLst>
          </p:cNvPr>
          <p:cNvSpPr txBox="1">
            <a:spLocks/>
          </p:cNvSpPr>
          <p:nvPr/>
        </p:nvSpPr>
        <p:spPr>
          <a:xfrm>
            <a:off x="1343025" y="1449388"/>
            <a:ext cx="4473576" cy="478789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lt" sz="1500" dirty="0"/>
              <a:t>„NingXia NITRO“ yra skanus, energizuojantis skystas ožerškio uogų papildas, praturtintas eteriniais aliejais, botaniniais ekstraktais, D-riboze, Korėjos ženšeniu ir žaliosios arbatos ekstraktu. </a:t>
            </a:r>
          </a:p>
          <a:p>
            <a:pPr marL="0" indent="0">
              <a:lnSpc>
                <a:spcPct val="100000"/>
              </a:lnSpc>
              <a:buNone/>
            </a:pPr>
            <a:r>
              <a:rPr lang="lt" sz="1500" dirty="0"/>
              <a:t>Šis maisto papildas buvo sukurtas tam, kad juo būtų galima mėgautis bet kuriuo metu, kai reikia atgauti energiją, išvalyti mintis ir palaikyti susikaupimą.</a:t>
            </a:r>
          </a:p>
          <a:p>
            <a:pPr marL="0" indent="0">
              <a:lnSpc>
                <a:spcPct val="100000"/>
              </a:lnSpc>
              <a:buNone/>
            </a:pPr>
            <a:r>
              <a:rPr lang="lt" sz="1500" dirty="0"/>
              <a:t>Daugelis žmonių mėgsta jį naudoti kaip „kavos alternatyvą“, nes jame yra natūralaus kofeino.</a:t>
            </a:r>
          </a:p>
          <a:p>
            <a:pPr marL="0" indent="0">
              <a:lnSpc>
                <a:spcPct val="100000"/>
              </a:lnSpc>
              <a:buNone/>
            </a:pPr>
            <a:r>
              <a:rPr lang="lt" sz="1500" dirty="0"/>
              <a:t>Jame yra daug vitaminų B3, B6, B12 (mažina nuovargį) ir jodo (padeda palaikyti normalią kognityvinę funkciją). </a:t>
            </a:r>
          </a:p>
          <a:p>
            <a:pPr marL="0" indent="0">
              <a:lnSpc>
                <a:spcPct val="100000"/>
              </a:lnSpc>
              <a:buNone/>
            </a:pPr>
            <a:r>
              <a:rPr lang="lt" sz="1500" dirty="0"/>
              <a:t>„NingXia NITRO“ geriausia vartoti atšaldytą, jį galima gerti vieną arba sumaišius su „NingXia Red®“ arba vandeniu.  </a:t>
            </a:r>
          </a:p>
        </p:txBody>
      </p: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18</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1343025" y="584200"/>
            <a:ext cx="6156325" cy="865188"/>
          </a:xfrm>
        </p:spPr>
        <p:txBody>
          <a:bodyPr/>
          <a:lstStyle/>
          <a:p>
            <a:r>
              <a:rPr lang="lt" dirty="0" err="1"/>
              <a:t>„NingXia NITRO“</a:t>
            </a:r>
          </a:p>
        </p:txBody>
      </p:sp>
      <p:pic>
        <p:nvPicPr>
          <p:cNvPr id="3" name="Picture 2">
            <a:extLst>
              <a:ext uri="{FF2B5EF4-FFF2-40B4-BE49-F238E27FC236}">
                <a16:creationId xmlns:a16="http://schemas.microsoft.com/office/drawing/2014/main" id="{8EAEED4B-1C75-D5D0-8C1B-0F2E1A0318EB}"/>
              </a:ext>
            </a:extLst>
          </p:cNvPr>
          <p:cNvPicPr>
            <a:picLocks noChangeAspect="1"/>
          </p:cNvPicPr>
          <p:nvPr/>
        </p:nvPicPr>
        <p:blipFill>
          <a:blip r:embed="rId3">
            <a:extLst>
              <a:ext uri="{28A0092B-C50C-407E-A947-70E740481C1C}">
                <a14:useLocalDpi xmlns:a14="http://schemas.microsoft.com/office/drawing/2010/main" val="0"/>
              </a:ext>
            </a:extLst>
          </a:blip>
          <a:srcRect l="35324" t="2452" r="31144" b="2452"/>
          <a:stretch/>
        </p:blipFill>
        <p:spPr>
          <a:xfrm>
            <a:off x="8563625" y="0"/>
            <a:ext cx="3628375" cy="6858000"/>
          </a:xfrm>
          <a:prstGeom prst="rect">
            <a:avLst/>
          </a:prstGeom>
          <a:effectLst/>
        </p:spPr>
      </p:pic>
    </p:spTree>
    <p:extLst>
      <p:ext uri="{BB962C8B-B14F-4D97-AF65-F5344CB8AC3E}">
        <p14:creationId xmlns:p14="http://schemas.microsoft.com/office/powerpoint/2010/main" val="3972960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
            <a:extLst>
              <a:ext uri="{FF2B5EF4-FFF2-40B4-BE49-F238E27FC236}">
                <a16:creationId xmlns:a16="http://schemas.microsoft.com/office/drawing/2014/main" id="{884941DA-4C5D-E74B-B621-419FD310F595}"/>
              </a:ext>
            </a:extLst>
          </p:cNvPr>
          <p:cNvSpPr txBox="1">
            <a:spLocks/>
          </p:cNvSpPr>
          <p:nvPr/>
        </p:nvSpPr>
        <p:spPr>
          <a:xfrm>
            <a:off x="7104063" y="1449389"/>
            <a:ext cx="4248150" cy="478789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lt" sz="1500" dirty="0">
                <a:solidFill>
                  <a:schemeClr val="tx1">
                    <a:lumMod val="75000"/>
                    <a:lumOff val="25000"/>
                  </a:schemeClr>
                </a:solidFill>
              </a:rPr>
              <a:t>Šis lengvas, putojantis gėrimas yra mūsų mėgstamiausias, kai reikia papildomos energijos. Gėrimo sudėtyje yra patentuoto juodųjų pipirų ir žaliųjų citrinų eterinių aliejų mišinio, papildyto Ningxia ožerškių uogų tyre, baltosios arbatos ekstraktu ir vitaminais. Ingredientai, sumaišyti gazuotame vandenyje, sukuria gaivų, gardų skonį, kuris ypač tinka karštomis vasaros dienomis.</a:t>
            </a:r>
          </a:p>
          <a:p>
            <a:pPr marL="0" indent="0">
              <a:lnSpc>
                <a:spcPct val="100000"/>
              </a:lnSpc>
              <a:buNone/>
            </a:pPr>
            <a:r>
              <a:rPr lang="lt" sz="1500" dirty="0">
                <a:solidFill>
                  <a:schemeClr val="tx1">
                    <a:lumMod val="75000"/>
                    <a:lumOff val="25000"/>
                  </a:schemeClr>
                </a:solidFill>
              </a:rPr>
              <a:t>Vienoje skardinėje yra vos 35 kalorijos, ten taip pat daug vitamino A (kuris prisideda prie gero imuninės sistemos funkcionavimo), niacino (padeda palaikyti gerą psichologinę funkciją) ir pantoteno rūgštis (mažina nuovargį). Sudėtyje yra taip pat natūralios kilmės kofeino.</a:t>
            </a:r>
          </a:p>
          <a:p>
            <a:pPr marL="0" indent="0">
              <a:lnSpc>
                <a:spcPct val="100000"/>
              </a:lnSpc>
              <a:buNone/>
            </a:pPr>
            <a:r>
              <a:rPr lang="lt" sz="1500" dirty="0">
                <a:solidFill>
                  <a:schemeClr val="tx1">
                    <a:lumMod val="75000"/>
                    <a:lumOff val="25000"/>
                  </a:schemeClr>
                </a:solidFill>
              </a:rPr>
              <a:t>Tai puikus pasirinkimas, kai reikia kažko su cinkeliu!</a:t>
            </a:r>
          </a:p>
        </p:txBody>
      </p:sp>
      <p:sp>
        <p:nvSpPr>
          <p:cNvPr id="5" name="Slide Number Placeholder 5">
            <a:extLst>
              <a:ext uri="{FF2B5EF4-FFF2-40B4-BE49-F238E27FC236}">
                <a16:creationId xmlns:a16="http://schemas.microsoft.com/office/drawing/2014/main" id="{43CAD683-784B-0541-BE37-A97730302C0E}"/>
              </a:ext>
            </a:extLst>
          </p:cNvPr>
          <p:cNvSpPr>
            <a:spLocks noGrp="1"/>
          </p:cNvSpPr>
          <p:nvPr>
            <p:ph type="sldNum" sz="quarter" idx="12"/>
          </p:nvPr>
        </p:nvSpPr>
        <p:spPr/>
        <p:txBody>
          <a:bodyPr/>
          <a:lstStyle/>
          <a:p>
            <a:fld id="{5E4779EB-8AF4-469A-9D69-EDB6BC6C6D0C}" type="slidenum">
              <a:rPr lang="en-GB" smtClean="0"/>
              <a:t>19</a:t>
            </a:fld>
            <a:endParaRPr lang="lt"/>
          </a:p>
        </p:txBody>
      </p:sp>
      <p:sp>
        <p:nvSpPr>
          <p:cNvPr id="2" name="Title 1">
            <a:extLst>
              <a:ext uri="{FF2B5EF4-FFF2-40B4-BE49-F238E27FC236}">
                <a16:creationId xmlns:a16="http://schemas.microsoft.com/office/drawing/2014/main" id="{66EAB63F-9063-6240-AD6E-0790C5649E9C}"/>
              </a:ext>
            </a:extLst>
          </p:cNvPr>
          <p:cNvSpPr>
            <a:spLocks noGrp="1"/>
          </p:cNvSpPr>
          <p:nvPr>
            <p:ph type="title"/>
          </p:nvPr>
        </p:nvSpPr>
        <p:spPr>
          <a:xfrm>
            <a:off x="7104064" y="584200"/>
            <a:ext cx="4248150" cy="865188"/>
          </a:xfrm>
        </p:spPr>
        <p:txBody>
          <a:bodyPr vert="horz" lIns="0" tIns="0" rIns="0" bIns="0" rtlCol="0" anchor="t" anchorCtr="0">
            <a:noAutofit/>
          </a:bodyPr>
          <a:lstStyle/>
          <a:p>
            <a:r>
              <a:rPr lang="lt" dirty="0" err="1"/>
              <a:t>„NingXia Zyng“</a:t>
            </a:r>
            <a:endParaRPr lang="lt" dirty="0"/>
          </a:p>
        </p:txBody>
      </p:sp>
      <p:cxnSp>
        <p:nvCxnSpPr>
          <p:cNvPr id="29" name="Straight Connector 28">
            <a:extLst>
              <a:ext uri="{FF2B5EF4-FFF2-40B4-BE49-F238E27FC236}">
                <a16:creationId xmlns:a16="http://schemas.microsoft.com/office/drawing/2014/main" id="{C10C1019-4F6E-D448-BBD0-DB8709A57A9E}"/>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7D99EA1E-1A0F-B845-B75A-0BF08E2A8C2B}"/>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803275" y="0"/>
            <a:ext cx="2125905" cy="6858000"/>
          </a:xfrm>
          <a:prstGeom prst="rect">
            <a:avLst/>
          </a:prstGeom>
        </p:spPr>
      </p:pic>
      <p:pic>
        <p:nvPicPr>
          <p:cNvPr id="15" name="Picture 14">
            <a:extLst>
              <a:ext uri="{FF2B5EF4-FFF2-40B4-BE49-F238E27FC236}">
                <a16:creationId xmlns:a16="http://schemas.microsoft.com/office/drawing/2014/main" id="{63AEE6F7-C9B8-2949-A2E4-04DD49A60DD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11116" y="0"/>
            <a:ext cx="3846439" cy="6858000"/>
          </a:xfrm>
          <a:prstGeom prst="rect">
            <a:avLst/>
          </a:prstGeom>
        </p:spPr>
      </p:pic>
    </p:spTree>
    <p:extLst>
      <p:ext uri="{BB962C8B-B14F-4D97-AF65-F5344CB8AC3E}">
        <p14:creationId xmlns:p14="http://schemas.microsoft.com/office/powerpoint/2010/main" val="101519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6B9787-7C26-3B49-8903-BA17F01A6602}"/>
              </a:ext>
            </a:extLst>
          </p:cNvPr>
          <p:cNvSpPr/>
          <p:nvPr/>
        </p:nvSpPr>
        <p:spPr>
          <a:xfrm flipH="1">
            <a:off x="6527800" y="0"/>
            <a:ext cx="5664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
          </a:p>
        </p:txBody>
      </p:sp>
      <p:sp>
        <p:nvSpPr>
          <p:cNvPr id="13" name="Title 1">
            <a:extLst>
              <a:ext uri="{FF2B5EF4-FFF2-40B4-BE49-F238E27FC236}">
                <a16:creationId xmlns:a16="http://schemas.microsoft.com/office/drawing/2014/main" id="{73A4CE5E-7181-1B4A-ACAE-FB57AAE579D6}"/>
              </a:ext>
            </a:extLst>
          </p:cNvPr>
          <p:cNvSpPr>
            <a:spLocks noGrp="1"/>
          </p:cNvSpPr>
          <p:nvPr>
            <p:ph type="title"/>
          </p:nvPr>
        </p:nvSpPr>
        <p:spPr>
          <a:xfrm>
            <a:off x="1343025" y="1204913"/>
            <a:ext cx="5184775" cy="973138"/>
          </a:xfrm>
        </p:spPr>
        <p:txBody>
          <a:bodyPr/>
          <a:lstStyle/>
          <a:p>
            <a:r>
              <a:rPr lang="lt" dirty="0"/>
              <a:t>Kiti produktai, kuriuose yra Ningsios ožerškio uogų:</a:t>
            </a:r>
          </a:p>
        </p:txBody>
      </p:sp>
      <p:sp>
        <p:nvSpPr>
          <p:cNvPr id="14" name="Content Placeholder 2">
            <a:extLst>
              <a:ext uri="{FF2B5EF4-FFF2-40B4-BE49-F238E27FC236}">
                <a16:creationId xmlns:a16="http://schemas.microsoft.com/office/drawing/2014/main" id="{D6113346-B434-8142-8137-DDA2F5E71B01}"/>
              </a:ext>
            </a:extLst>
          </p:cNvPr>
          <p:cNvSpPr txBox="1">
            <a:spLocks/>
          </p:cNvSpPr>
          <p:nvPr/>
        </p:nvSpPr>
        <p:spPr>
          <a:xfrm>
            <a:off x="1343025" y="3023254"/>
            <a:ext cx="5184775" cy="383474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lumMod val="75000"/>
                    <a:lumOff val="25000"/>
                  </a:schemeClr>
                </a:solidFill>
                <a:latin typeface="GT Walsheim Pro Light" pitchFamily="2"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lumMod val="75000"/>
                    <a:lumOff val="25000"/>
                  </a:schemeClr>
                </a:solidFill>
                <a:latin typeface="GT Walsheim Pro 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lumMod val="75000"/>
                    <a:lumOff val="25000"/>
                  </a:schemeClr>
                </a:solidFill>
                <a:latin typeface="GT Walsheim Pro Light"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lumMod val="75000"/>
                    <a:lumOff val="25000"/>
                  </a:schemeClr>
                </a:solidFill>
                <a:latin typeface="GT Walsheim Pr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lt" sz="1500" dirty="0"/>
          </a:p>
          <a:p>
            <a:pPr>
              <a:lnSpc>
                <a:spcPct val="100000"/>
              </a:lnSpc>
            </a:pPr>
            <a:r>
              <a:rPr lang="lt" sz="1500" dirty="0" err="1"/>
              <a:t>„Sulfurzyme Capsules“</a:t>
            </a:r>
          </a:p>
          <a:p>
            <a:pPr>
              <a:lnSpc>
                <a:spcPct val="100000"/>
              </a:lnSpc>
            </a:pPr>
            <a:r>
              <a:rPr lang="lt" sz="1500" dirty="0"/>
              <a:t>„Master Formula“</a:t>
            </a:r>
          </a:p>
          <a:p>
            <a:pPr>
              <a:lnSpc>
                <a:spcPct val="100000"/>
              </a:lnSpc>
            </a:pPr>
            <a:r>
              <a:rPr lang="lt" sz="1500" dirty="0" err="1"/>
              <a:t>„KidScents® MightyPro“</a:t>
            </a:r>
            <a:endParaRPr lang="lt" sz="1500" dirty="0"/>
          </a:p>
          <a:p>
            <a:pPr>
              <a:lnSpc>
                <a:spcPct val="100000"/>
              </a:lnSpc>
            </a:pPr>
            <a:r>
              <a:rPr lang="lt" sz="1500" dirty="0"/>
              <a:t>„Wolfberry Eye Cream“</a:t>
            </a:r>
          </a:p>
          <a:p>
            <a:pPr>
              <a:lnSpc>
                <a:spcPct val="100000"/>
              </a:lnSpc>
            </a:pPr>
            <a:r>
              <a:rPr lang="lt" sz="1500" dirty="0"/>
              <a:t>„Lavender Hand and body lotion“</a:t>
            </a:r>
          </a:p>
          <a:p>
            <a:pPr>
              <a:lnSpc>
                <a:spcPct val="100000"/>
              </a:lnSpc>
            </a:pPr>
            <a:r>
              <a:rPr lang="lt" sz="1500" dirty="0"/>
              <a:t>„Lip Balm“ lūpų balzamai</a:t>
            </a:r>
          </a:p>
        </p:txBody>
      </p:sp>
      <p:grpSp>
        <p:nvGrpSpPr>
          <p:cNvPr id="16" name="Group 15">
            <a:extLst>
              <a:ext uri="{FF2B5EF4-FFF2-40B4-BE49-F238E27FC236}">
                <a16:creationId xmlns:a16="http://schemas.microsoft.com/office/drawing/2014/main" id="{B6CD6F03-16A5-4C4F-B08D-F8E8B1C0CC01}"/>
              </a:ext>
            </a:extLst>
          </p:cNvPr>
          <p:cNvGrpSpPr/>
          <p:nvPr/>
        </p:nvGrpSpPr>
        <p:grpSpPr>
          <a:xfrm>
            <a:off x="7177919" y="0"/>
            <a:ext cx="4363962" cy="6326663"/>
            <a:chOff x="6485013" y="470434"/>
            <a:chExt cx="3681541" cy="5337322"/>
          </a:xfrm>
        </p:grpSpPr>
        <p:pic>
          <p:nvPicPr>
            <p:cNvPr id="17" name="Picture 16">
              <a:extLst>
                <a:ext uri="{FF2B5EF4-FFF2-40B4-BE49-F238E27FC236}">
                  <a16:creationId xmlns:a16="http://schemas.microsoft.com/office/drawing/2014/main" id="{EFB0FFC0-911B-2B4E-858B-51C8EDD2474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8341132" y="2533254"/>
              <a:ext cx="1412908" cy="1412908"/>
            </a:xfrm>
            <a:prstGeom prst="rect">
              <a:avLst/>
            </a:prstGeom>
            <a:effectLst>
              <a:outerShdw blurRad="225381" sx="105000" sy="105000" algn="ctr" rotWithShape="0">
                <a:prstClr val="black">
                  <a:alpha val="11000"/>
                </a:prstClr>
              </a:outerShdw>
            </a:effectLst>
          </p:spPr>
        </p:pic>
        <p:pic>
          <p:nvPicPr>
            <p:cNvPr id="18" name="Picture 17">
              <a:extLst>
                <a:ext uri="{FF2B5EF4-FFF2-40B4-BE49-F238E27FC236}">
                  <a16:creationId xmlns:a16="http://schemas.microsoft.com/office/drawing/2014/main" id="{78662FB8-5558-1648-AA8A-592AF417BC3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64737" y="857989"/>
              <a:ext cx="1501140" cy="1501140"/>
            </a:xfrm>
            <a:prstGeom prst="rect">
              <a:avLst/>
            </a:prstGeom>
            <a:effectLst>
              <a:outerShdw blurRad="225381" sx="105000" sy="105000" algn="ctr" rotWithShape="0">
                <a:prstClr val="black">
                  <a:alpha val="11000"/>
                </a:prstClr>
              </a:outerShdw>
            </a:effectLst>
          </p:spPr>
        </p:pic>
        <p:pic>
          <p:nvPicPr>
            <p:cNvPr id="19" name="Picture 18">
              <a:extLst>
                <a:ext uri="{FF2B5EF4-FFF2-40B4-BE49-F238E27FC236}">
                  <a16:creationId xmlns:a16="http://schemas.microsoft.com/office/drawing/2014/main" id="{7E045FC9-F4E0-5B46-8D97-1DE43503A6B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972672" y="470434"/>
              <a:ext cx="2193882" cy="2193882"/>
            </a:xfrm>
            <a:prstGeom prst="rect">
              <a:avLst/>
            </a:prstGeom>
            <a:effectLst>
              <a:outerShdw blurRad="225381" sx="105000" sy="105000" algn="ctr" rotWithShape="0">
                <a:prstClr val="black">
                  <a:alpha val="11000"/>
                </a:prstClr>
              </a:outerShdw>
            </a:effectLst>
          </p:spPr>
        </p:pic>
        <p:pic>
          <p:nvPicPr>
            <p:cNvPr id="20" name="Picture 19">
              <a:extLst>
                <a:ext uri="{FF2B5EF4-FFF2-40B4-BE49-F238E27FC236}">
                  <a16:creationId xmlns:a16="http://schemas.microsoft.com/office/drawing/2014/main" id="{19A4CD10-5434-9E47-A2DE-0710FD94577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766501" y="2647609"/>
              <a:ext cx="1268362" cy="1025115"/>
            </a:xfrm>
            <a:prstGeom prst="rect">
              <a:avLst/>
            </a:prstGeom>
            <a:effectLst>
              <a:outerShdw blurRad="225381" sx="105000" sy="105000" algn="ctr" rotWithShape="0">
                <a:prstClr val="black">
                  <a:alpha val="11000"/>
                </a:prstClr>
              </a:outerShdw>
            </a:effectLst>
          </p:spPr>
        </p:pic>
        <p:pic>
          <p:nvPicPr>
            <p:cNvPr id="21" name="Picture 20">
              <a:extLst>
                <a:ext uri="{FF2B5EF4-FFF2-40B4-BE49-F238E27FC236}">
                  <a16:creationId xmlns:a16="http://schemas.microsoft.com/office/drawing/2014/main" id="{9035A111-75E3-F944-A374-55DFF8316DF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485013" y="4017083"/>
              <a:ext cx="1788551" cy="1788551"/>
            </a:xfrm>
            <a:prstGeom prst="rect">
              <a:avLst/>
            </a:prstGeom>
            <a:effectLst>
              <a:outerShdw blurRad="225381" sx="105000" sy="105000" algn="ctr" rotWithShape="0">
                <a:prstClr val="black">
                  <a:alpha val="11000"/>
                </a:prstClr>
              </a:outerShdw>
            </a:effectLst>
          </p:spPr>
        </p:pic>
        <p:pic>
          <p:nvPicPr>
            <p:cNvPr id="22" name="Picture 21">
              <a:extLst>
                <a:ext uri="{FF2B5EF4-FFF2-40B4-BE49-F238E27FC236}">
                  <a16:creationId xmlns:a16="http://schemas.microsoft.com/office/drawing/2014/main" id="{3EF3A5DC-0914-A042-B7DD-46D59B67FF36}"/>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940187" y="4289952"/>
              <a:ext cx="1877961" cy="1517804"/>
            </a:xfrm>
            <a:prstGeom prst="rect">
              <a:avLst/>
            </a:prstGeom>
            <a:effectLst>
              <a:outerShdw blurRad="225381" sx="105000" sy="105000" algn="ctr" rotWithShape="0">
                <a:prstClr val="black">
                  <a:alpha val="11000"/>
                </a:prstClr>
              </a:outerShdw>
            </a:effectLst>
          </p:spPr>
        </p:pic>
      </p:grpSp>
    </p:spTree>
    <p:extLst>
      <p:ext uri="{BB962C8B-B14F-4D97-AF65-F5344CB8AC3E}">
        <p14:creationId xmlns:p14="http://schemas.microsoft.com/office/powerpoint/2010/main" val="29546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7BC69C4-D791-6247-802B-C6D911BD5A7A}"/>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AB12AC1-9D6B-144F-A4FB-77CDBAA2BED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72AA2B4F-5008-2E4F-8D31-A60D3A2CDBDF}"/>
              </a:ext>
            </a:extLst>
          </p:cNvPr>
          <p:cNvSpPr>
            <a:spLocks noGrp="1"/>
          </p:cNvSpPr>
          <p:nvPr>
            <p:ph type="title"/>
          </p:nvPr>
        </p:nvSpPr>
        <p:spPr>
          <a:xfrm>
            <a:off x="1343025" y="584200"/>
            <a:ext cx="5880736" cy="2448227"/>
          </a:xfrm>
        </p:spPr>
        <p:txBody>
          <a:bodyPr vert="horz" lIns="0" tIns="0" rIns="0" bIns="0" rtlCol="0" anchor="t" anchorCtr="0">
            <a:noAutofit/>
          </a:bodyPr>
          <a:lstStyle/>
          <a:p>
            <a:r>
              <a:rPr lang="lt" sz="4800" dirty="0">
                <a:solidFill>
                  <a:schemeClr val="accent1"/>
                </a:solidFill>
              </a:rPr>
              <a:t>Taigi, pasirūpinkite savo gerove papildydami „NingXia Red®“ atsargas ir ...“</a:t>
            </a:r>
          </a:p>
        </p:txBody>
      </p:sp>
      <p:sp>
        <p:nvSpPr>
          <p:cNvPr id="6" name="Slide Number Placeholder 5">
            <a:extLst>
              <a:ext uri="{FF2B5EF4-FFF2-40B4-BE49-F238E27FC236}">
                <a16:creationId xmlns:a16="http://schemas.microsoft.com/office/drawing/2014/main" id="{C7BB80D5-E933-3946-8683-5EBB42E0C53E}"/>
              </a:ext>
            </a:extLst>
          </p:cNvPr>
          <p:cNvSpPr>
            <a:spLocks noGrp="1"/>
          </p:cNvSpPr>
          <p:nvPr>
            <p:ph type="sldNum" sz="quarter" idx="12"/>
          </p:nvPr>
        </p:nvSpPr>
        <p:spPr>
          <a:xfrm>
            <a:off x="0" y="6237288"/>
            <a:ext cx="803275" cy="365125"/>
          </a:xfrm>
        </p:spPr>
        <p:txBody>
          <a:bodyPr/>
          <a:lstStyle/>
          <a:p>
            <a:fld id="{5E4779EB-8AF4-469A-9D69-EDB6BC6C6D0C}" type="slidenum">
              <a:rPr lang="en-GB" smtClean="0">
                <a:solidFill>
                  <a:schemeClr val="accent1"/>
                </a:solidFill>
              </a:rPr>
              <a:t>21</a:t>
            </a:fld>
            <a:endParaRPr lang="lt" dirty="0">
              <a:solidFill>
                <a:schemeClr val="accent1"/>
              </a:solidFill>
            </a:endParaRPr>
          </a:p>
        </p:txBody>
      </p:sp>
      <p:cxnSp>
        <p:nvCxnSpPr>
          <p:cNvPr id="8" name="Straight Connector 7">
            <a:extLst>
              <a:ext uri="{FF2B5EF4-FFF2-40B4-BE49-F238E27FC236}">
                <a16:creationId xmlns:a16="http://schemas.microsoft.com/office/drawing/2014/main" id="{B02B99B7-FE78-ED4F-AB55-DBA0DDF18E84}"/>
              </a:ext>
            </a:extLst>
          </p:cNvPr>
          <p:cNvCxnSpPr>
            <a:cxnSpLocks/>
          </p:cNvCxnSpPr>
          <p:nvPr/>
        </p:nvCxnSpPr>
        <p:spPr>
          <a:xfrm>
            <a:off x="803275" y="-264695"/>
            <a:ext cx="0" cy="737936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FA8113D-4228-384E-B621-6032567EC0D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2250" y="584200"/>
            <a:ext cx="358776" cy="392377"/>
          </a:xfrm>
          <a:prstGeom prst="rect">
            <a:avLst/>
          </a:prstGeom>
        </p:spPr>
      </p:pic>
    </p:spTree>
    <p:extLst>
      <p:ext uri="{BB962C8B-B14F-4D97-AF65-F5344CB8AC3E}">
        <p14:creationId xmlns:p14="http://schemas.microsoft.com/office/powerpoint/2010/main" val="1764401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B12AC1-9D6B-144F-A4FB-77CDBAA2BED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92000" cy="6858000"/>
          </a:xfrm>
          <a:prstGeom prst="rect">
            <a:avLst/>
          </a:prstGeom>
        </p:spPr>
      </p:pic>
      <p:cxnSp>
        <p:nvCxnSpPr>
          <p:cNvPr id="3" name="Straight Connector 2">
            <a:extLst>
              <a:ext uri="{FF2B5EF4-FFF2-40B4-BE49-F238E27FC236}">
                <a16:creationId xmlns:a16="http://schemas.microsoft.com/office/drawing/2014/main" id="{47BC69C4-D791-6247-802B-C6D911BD5A7A}"/>
              </a:ext>
            </a:extLst>
          </p:cNvPr>
          <p:cNvCxnSpPr>
            <a:cxnSpLocks/>
          </p:cNvCxnSpPr>
          <p:nvPr/>
        </p:nvCxnSpPr>
        <p:spPr>
          <a:xfrm>
            <a:off x="803275"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72AA2B4F-5008-2E4F-8D31-A60D3A2CDBDF}"/>
              </a:ext>
            </a:extLst>
          </p:cNvPr>
          <p:cNvSpPr>
            <a:spLocks noGrp="1"/>
          </p:cNvSpPr>
          <p:nvPr>
            <p:ph type="title"/>
          </p:nvPr>
        </p:nvSpPr>
        <p:spPr>
          <a:xfrm>
            <a:off x="803275" y="1552258"/>
            <a:ext cx="5724525" cy="2929087"/>
          </a:xfrm>
        </p:spPr>
        <p:txBody>
          <a:bodyPr/>
          <a:lstStyle/>
          <a:p>
            <a:pPr algn="ctr"/>
            <a:r>
              <a:rPr lang="lt" sz="6000" dirty="0" err="1">
                <a:solidFill>
                  <a:schemeClr val="accent1"/>
                </a:solidFill>
                <a:latin typeface="Domaine Display Medium" panose="020A0503080505060203" pitchFamily="18" charset="77"/>
              </a:rPr>
              <a:t>Pajuskite energiją.</a:t>
            </a:r>
            <a:br>
              <a:rPr lang="en-US" sz="6000" dirty="0">
                <a:solidFill>
                  <a:schemeClr val="accent1"/>
                </a:solidFill>
                <a:latin typeface="Domaine Display Medium" panose="020A0503080505060203" pitchFamily="18" charset="77"/>
              </a:rPr>
            </a:br>
            <a:r>
              <a:rPr lang="lt" sz="6000" dirty="0" err="1">
                <a:solidFill>
                  <a:schemeClr val="accent1"/>
                </a:solidFill>
                <a:latin typeface="Domaine Display Medium" panose="020A0503080505060203" pitchFamily="18" charset="77"/>
              </a:rPr>
              <a:t>Sutvirtėkite.</a:t>
            </a:r>
            <a:br>
              <a:rPr lang="en-US" sz="6000" dirty="0">
                <a:solidFill>
                  <a:schemeClr val="accent1"/>
                </a:solidFill>
                <a:latin typeface="Domaine Display Medium" panose="020A0503080505060203" pitchFamily="18" charset="77"/>
              </a:rPr>
            </a:br>
            <a:r>
              <a:rPr lang="lt" sz="6000" dirty="0" err="1">
                <a:solidFill>
                  <a:schemeClr val="accent1"/>
                </a:solidFill>
                <a:latin typeface="Domaine Display Medium" panose="020A0503080505060203" pitchFamily="18" charset="77"/>
              </a:rPr>
              <a:t>Atsigaukite.</a:t>
            </a:r>
          </a:p>
        </p:txBody>
      </p:sp>
      <p:sp>
        <p:nvSpPr>
          <p:cNvPr id="6" name="Slide Number Placeholder 5">
            <a:extLst>
              <a:ext uri="{FF2B5EF4-FFF2-40B4-BE49-F238E27FC236}">
                <a16:creationId xmlns:a16="http://schemas.microsoft.com/office/drawing/2014/main" id="{C7BB80D5-E933-3946-8683-5EBB42E0C53E}"/>
              </a:ext>
            </a:extLst>
          </p:cNvPr>
          <p:cNvSpPr>
            <a:spLocks noGrp="1"/>
          </p:cNvSpPr>
          <p:nvPr>
            <p:ph type="sldNum" sz="quarter" idx="12"/>
          </p:nvPr>
        </p:nvSpPr>
        <p:spPr>
          <a:xfrm>
            <a:off x="0" y="6237288"/>
            <a:ext cx="803275" cy="365125"/>
          </a:xfrm>
        </p:spPr>
        <p:txBody>
          <a:bodyPr/>
          <a:lstStyle/>
          <a:p>
            <a:fld id="{5E4779EB-8AF4-469A-9D69-EDB6BC6C6D0C}" type="slidenum">
              <a:rPr lang="en-GB" smtClean="0">
                <a:solidFill>
                  <a:schemeClr val="accent1"/>
                </a:solidFill>
              </a:rPr>
              <a:t>22</a:t>
            </a:fld>
            <a:endParaRPr lang="lt">
              <a:solidFill>
                <a:schemeClr val="accent1"/>
              </a:solidFill>
            </a:endParaRPr>
          </a:p>
        </p:txBody>
      </p:sp>
      <p:cxnSp>
        <p:nvCxnSpPr>
          <p:cNvPr id="8" name="Straight Connector 7">
            <a:extLst>
              <a:ext uri="{FF2B5EF4-FFF2-40B4-BE49-F238E27FC236}">
                <a16:creationId xmlns:a16="http://schemas.microsoft.com/office/drawing/2014/main" id="{B02B99B7-FE78-ED4F-AB55-DBA0DDF18E84}"/>
              </a:ext>
            </a:extLst>
          </p:cNvPr>
          <p:cNvCxnSpPr>
            <a:cxnSpLocks/>
          </p:cNvCxnSpPr>
          <p:nvPr/>
        </p:nvCxnSpPr>
        <p:spPr>
          <a:xfrm>
            <a:off x="803275" y="-264695"/>
            <a:ext cx="0" cy="737936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4" descr="Download Orange Halved PNG Image for Free">
            <a:extLst>
              <a:ext uri="{FF2B5EF4-FFF2-40B4-BE49-F238E27FC236}">
                <a16:creationId xmlns:a16="http://schemas.microsoft.com/office/drawing/2014/main" id="{B7039171-E914-DD49-B0E2-D8340D9B9C1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12895" y="5339987"/>
            <a:ext cx="4565986" cy="3036026"/>
          </a:xfrm>
          <a:prstGeom prst="rect">
            <a:avLst/>
          </a:prstGeom>
          <a:effectLst>
            <a:outerShdw blurRad="482460" sx="97000" sy="97000" algn="ctr" rotWithShape="0">
              <a:prstClr val="black">
                <a:alpha val="14000"/>
              </a:prstClr>
            </a:outerShdw>
          </a:effectLst>
          <a:extLst>
            <a:ext uri="{909E8E84-426E-40DD-AFC4-6F175D3DCCD1}">
              <a14:hiddenFill xmlns:a14="http://schemas.microsoft.com/office/drawing/2010/main">
                <a:solidFill>
                  <a:srgbClr val="FFFFFF"/>
                </a:solidFill>
              </a14:hiddenFill>
            </a:ext>
          </a:extLst>
        </p:spPr>
      </p:pic>
      <p:pic>
        <p:nvPicPr>
          <p:cNvPr id="11" name="Picture 4" descr="Download Orange Halved PNG Image for Free">
            <a:extLst>
              <a:ext uri="{FF2B5EF4-FFF2-40B4-BE49-F238E27FC236}">
                <a16:creationId xmlns:a16="http://schemas.microsoft.com/office/drawing/2014/main" id="{A3302841-1951-584E-AF7F-EF842951EC8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2133600"/>
            <a:ext cx="4565986" cy="3036026"/>
          </a:xfrm>
          <a:prstGeom prst="rect">
            <a:avLst/>
          </a:prstGeom>
          <a:effectLst>
            <a:outerShdw blurRad="482460" sx="97000" sy="97000" algn="ctr" rotWithShape="0">
              <a:prstClr val="black">
                <a:alpha val="14000"/>
              </a:prstClr>
            </a:outerShdw>
          </a:effectLst>
          <a:extLst>
            <a:ext uri="{909E8E84-426E-40DD-AFC4-6F175D3DCCD1}">
              <a14:hiddenFill xmlns:a14="http://schemas.microsoft.com/office/drawing/2010/main">
                <a:solidFill>
                  <a:srgbClr val="FFFFFF"/>
                </a:solidFill>
              </a14:hiddenFill>
            </a:ext>
          </a:extLst>
        </p:spPr>
      </p:pic>
      <p:pic>
        <p:nvPicPr>
          <p:cNvPr id="3076" name="Picture 4" descr="Blueberries PNG Images, Free Download Blueberry Clipart, Bilberry Fruit -  Free Transparent PNG Logos">
            <a:extLst>
              <a:ext uri="{FF2B5EF4-FFF2-40B4-BE49-F238E27FC236}">
                <a16:creationId xmlns:a16="http://schemas.microsoft.com/office/drawing/2014/main" id="{D3E3CE74-1631-4041-8475-A0B36F905D0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092031" y="4905375"/>
            <a:ext cx="871538" cy="871538"/>
          </a:xfrm>
          <a:prstGeom prst="rect">
            <a:avLst/>
          </a:prstGeom>
          <a:extLst>
            <a:ext uri="{909E8E84-426E-40DD-AFC4-6F175D3DCCD1}">
              <a14:hiddenFill xmlns:a14="http://schemas.microsoft.com/office/drawing/2010/main">
                <a:solidFill>
                  <a:srgbClr val="FFFFFF"/>
                </a:solidFill>
              </a14:hiddenFill>
            </a:ext>
          </a:extLst>
        </p:spPr>
      </p:pic>
      <p:pic>
        <p:nvPicPr>
          <p:cNvPr id="3078" name="Picture 6" descr="Blueberry PNG Clipart - PNG All">
            <a:extLst>
              <a:ext uri="{FF2B5EF4-FFF2-40B4-BE49-F238E27FC236}">
                <a16:creationId xmlns:a16="http://schemas.microsoft.com/office/drawing/2014/main" id="{1C7828EC-6463-984D-99C0-FCEC0EC5A8F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491014" y="0"/>
            <a:ext cx="1824038" cy="1355401"/>
          </a:xfrm>
          <a:prstGeom prst="rect">
            <a:avLst/>
          </a:prstGeom>
          <a:effectLst>
            <a:outerShdw blurRad="482460" sx="97000" sy="97000" algn="ctr" rotWithShape="0">
              <a:prstClr val="black">
                <a:alpha val="14000"/>
              </a:prstClr>
            </a:outerShdw>
          </a:effectLst>
          <a:extLst>
            <a:ext uri="{909E8E84-426E-40DD-AFC4-6F175D3DCCD1}">
              <a14:hiddenFill xmlns:a14="http://schemas.microsoft.com/office/drawing/2010/main">
                <a:solidFill>
                  <a:srgbClr val="FFFFFF"/>
                </a:solidFill>
              </a14:hiddenFill>
            </a:ext>
          </a:extLst>
        </p:spPr>
      </p:pic>
      <p:pic>
        <p:nvPicPr>
          <p:cNvPr id="3080" name="Picture 8" descr="Lemon Slices, Fresh For Much Longer - Lemon - 472x579 PNG Download - PNGkit">
            <a:extLst>
              <a:ext uri="{FF2B5EF4-FFF2-40B4-BE49-F238E27FC236}">
                <a16:creationId xmlns:a16="http://schemas.microsoft.com/office/drawing/2014/main" id="{7606D694-C8B7-614D-B5EF-3F2B87C1361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785" b="89984" l="10000" r="90000">
                        <a14:foregroundMark x1="37927" y1="43134" x2="40000" y2="37964"/>
                        <a14:foregroundMark x1="41585" y1="37964" x2="42561" y2="33926"/>
                        <a14:foregroundMark x1="52195" y1="15509" x2="52561" y2="9047"/>
                        <a14:foregroundMark x1="63902" y1="10016" x2="63537" y2="7593"/>
                        <a14:foregroundMark x1="24878" y1="73506" x2="27561" y2="74475"/>
                        <a14:foregroundMark x1="51220" y1="12924" x2="52073" y2="6785"/>
                        <a14:foregroundMark x1="39634" y1="38934" x2="41463" y2="33764"/>
                        <a14:foregroundMark x1="63049" y1="73829" x2="64634" y2="73183"/>
                      </a14:backgroundRemoval>
                    </a14:imgEffect>
                  </a14:imgLayer>
                </a14:imgProps>
              </a:ext>
              <a:ext uri="{28A0092B-C50C-407E-A947-70E740481C1C}">
                <a14:useLocalDpi xmlns:a14="http://schemas.microsoft.com/office/drawing/2010/main"/>
              </a:ext>
            </a:extLst>
          </a:blip>
          <a:srcRect/>
          <a:stretch>
            <a:fillRect/>
          </a:stretch>
        </p:blipFill>
        <p:spPr bwMode="auto">
          <a:xfrm rot="1067385">
            <a:off x="9448093" y="864412"/>
            <a:ext cx="4542632" cy="3429000"/>
          </a:xfrm>
          <a:prstGeom prst="rect">
            <a:avLst/>
          </a:prstGeom>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9616C52C-E1D0-FD4F-930A-6D02FFC021C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22250" y="584200"/>
            <a:ext cx="358776" cy="392377"/>
          </a:xfrm>
          <a:prstGeom prst="rect">
            <a:avLst/>
          </a:prstGeom>
        </p:spPr>
      </p:pic>
      <p:pic>
        <p:nvPicPr>
          <p:cNvPr id="9" name="Picture 8">
            <a:extLst>
              <a:ext uri="{FF2B5EF4-FFF2-40B4-BE49-F238E27FC236}">
                <a16:creationId xmlns:a16="http://schemas.microsoft.com/office/drawing/2014/main" id="{62962570-C7F1-9B49-A27E-0829E63B8630}"/>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772002" y="4943689"/>
            <a:ext cx="1787071" cy="517731"/>
          </a:xfrm>
          <a:prstGeom prst="rect">
            <a:avLst/>
          </a:prstGeom>
        </p:spPr>
      </p:pic>
    </p:spTree>
    <p:extLst>
      <p:ext uri="{BB962C8B-B14F-4D97-AF65-F5344CB8AC3E}">
        <p14:creationId xmlns:p14="http://schemas.microsoft.com/office/powerpoint/2010/main" val="1233040166"/>
      </p:ext>
    </p:extLst>
  </p:cSld>
  <p:clrMapOvr>
    <a:masterClrMapping/>
  </p:clrMapOvr>
</p:sld>
</file>

<file path=ppt/theme/theme1.xml><?xml version="1.0" encoding="utf-8"?>
<a:theme xmlns:a="http://schemas.openxmlformats.org/drawingml/2006/main" name="Office Theme">
  <a:themeElements>
    <a:clrScheme name="Custom 6">
      <a:dk1>
        <a:srgbClr val="000000"/>
      </a:dk1>
      <a:lt1>
        <a:srgbClr val="FFFFFF"/>
      </a:lt1>
      <a:dk2>
        <a:srgbClr val="44546A"/>
      </a:dk2>
      <a:lt2>
        <a:srgbClr val="E7E6E6"/>
      </a:lt2>
      <a:accent1>
        <a:srgbClr val="0B6A36"/>
      </a:accent1>
      <a:accent2>
        <a:srgbClr val="F6F5ED"/>
      </a:accent2>
      <a:accent3>
        <a:srgbClr val="A5A5A5"/>
      </a:accent3>
      <a:accent4>
        <a:srgbClr val="FFC000"/>
      </a:accent4>
      <a:accent5>
        <a:srgbClr val="A1C4CF"/>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8ceee0e-da81-4d60-b3fe-bc5be7139916">
      <Terms xmlns="http://schemas.microsoft.com/office/infopath/2007/PartnerControls"/>
    </lcf76f155ced4ddcb4097134ff3c332f>
    <TaxCatchAll xmlns="96417e22-a811-4034-9d25-c539ab5b083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0AFA175BF98F4DBECA66D21A3347F9" ma:contentTypeVersion="13" ma:contentTypeDescription="Create a new document." ma:contentTypeScope="" ma:versionID="4dde5b5e10ff9a01b11022e480b99022">
  <xsd:schema xmlns:xsd="http://www.w3.org/2001/XMLSchema" xmlns:xs="http://www.w3.org/2001/XMLSchema" xmlns:p="http://schemas.microsoft.com/office/2006/metadata/properties" xmlns:ns2="38ceee0e-da81-4d60-b3fe-bc5be7139916" xmlns:ns3="96417e22-a811-4034-9d25-c539ab5b0838" targetNamespace="http://schemas.microsoft.com/office/2006/metadata/properties" ma:root="true" ma:fieldsID="84ebb957b6e5df645fe0ef06ce55fa7e" ns2:_="" ns3:_="">
    <xsd:import namespace="38ceee0e-da81-4d60-b3fe-bc5be7139916"/>
    <xsd:import namespace="96417e22-a811-4034-9d25-c539ab5b08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ceee0e-da81-4d60-b3fe-bc5be71399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d35f9b9-1f29-40c2-9c7a-4aed9d85e90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417e22-a811-4034-9d25-c539ab5b083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9a91087-92d3-4e3c-83d4-a14e11878601}" ma:internalName="TaxCatchAll" ma:showField="CatchAllData" ma:web="96417e22-a811-4034-9d25-c539ab5b08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386178-CE09-4E13-BA1E-DD4BF283DAEC}">
  <ds:schemaRefs>
    <ds:schemaRef ds:uri="http://schemas.microsoft.com/sharepoint/v3/contenttype/forms"/>
  </ds:schemaRefs>
</ds:datastoreItem>
</file>

<file path=customXml/itemProps2.xml><?xml version="1.0" encoding="utf-8"?>
<ds:datastoreItem xmlns:ds="http://schemas.openxmlformats.org/officeDocument/2006/customXml" ds:itemID="{16C56413-E69E-4D99-95EB-290FD1BF33E0}">
  <ds:schemaRefs>
    <ds:schemaRef ds:uri="http://schemas.microsoft.com/office/infopath/2007/PartnerControls"/>
    <ds:schemaRef ds:uri="http://purl.org/dc/elements/1.1/"/>
    <ds:schemaRef ds:uri="http://purl.org/dc/terms/"/>
    <ds:schemaRef ds:uri="http://schemas.microsoft.com/office/2006/metadata/properties"/>
    <ds:schemaRef ds:uri="96417e22-a811-4034-9d25-c539ab5b0838"/>
    <ds:schemaRef ds:uri="http://www.w3.org/XML/1998/namespace"/>
    <ds:schemaRef ds:uri="http://schemas.microsoft.com/office/2006/documentManagement/types"/>
    <ds:schemaRef ds:uri="38ceee0e-da81-4d60-b3fe-bc5be7139916"/>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30796F40-79AE-4F26-B1F6-FC262E0DCE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ceee0e-da81-4d60-b3fe-bc5be7139916"/>
    <ds:schemaRef ds:uri="96417e22-a811-4034-9d25-c539ab5b08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987</TotalTime>
  <Words>2375</Words>
  <Application>Microsoft Macintosh PowerPoint</Application>
  <PresentationFormat>Widescreen</PresentationFormat>
  <Paragraphs>188</Paragraphs>
  <Slides>22</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Avenir Book</vt:lpstr>
      <vt:lpstr>Calibri</vt:lpstr>
      <vt:lpstr>Domaine Display</vt:lpstr>
      <vt:lpstr>Domaine Display Bold</vt:lpstr>
      <vt:lpstr>Domaine Display Medium</vt:lpstr>
      <vt:lpstr>GT Walsheim Pro</vt:lpstr>
      <vt:lpstr>GT Walsheim Pro Light</vt:lpstr>
      <vt:lpstr>Office Theme</vt:lpstr>
      <vt:lpstr>PowerPoint Presentation</vt:lpstr>
      <vt:lpstr>Ningsios ožerškio uogos </vt:lpstr>
      <vt:lpstr>Ningsios ožerškio uogos</vt:lpstr>
      <vt:lpstr>D. Gary Young ir ožerškio uogos</vt:lpstr>
      <vt:lpstr>D. Gary Young ir ožerškio uogos</vt:lpstr>
      <vt:lpstr>D. Gary Young ir ožerškio uogos</vt:lpstr>
      <vt:lpstr>Viskas, ką turite žinoti apie  „NingXia Red®“</vt:lpstr>
      <vt:lpstr>Viskas apie „NingXia Red®“</vt:lpstr>
      <vt:lpstr>Ar žinojote?</vt:lpstr>
      <vt:lpstr>viena porcija  (60 ml) „NingXia Red®“ lygu:</vt:lpstr>
      <vt:lpstr>Ką „NingXia Red®“ duoda jums? </vt:lpstr>
      <vt:lpstr>Visam kūnui skirtas gėrimas</vt:lpstr>
      <vt:lpstr>Mėgaukitės „NingXia Red®“ gėrimu kasdien</vt:lpstr>
      <vt:lpstr>Keletas būdų pasimėgauti 
„NingXia Red®“ </vt:lpstr>
      <vt:lpstr>PowerPoint Presentation</vt:lpstr>
      <vt:lpstr>pasakė Gary</vt:lpstr>
      <vt:lpstr>Likę „NingXia“ šeimos produktai</vt:lpstr>
      <vt:lpstr>„NingXia NITRO“</vt:lpstr>
      <vt:lpstr>„NingXia Zyng“</vt:lpstr>
      <vt:lpstr>Kiti produktai, kuriuose yra Ningsios ožerškio uogų:</vt:lpstr>
      <vt:lpstr>Taigi, pasirūpinkite savo gerove papildydami „NingXia Red®“ atsargas ir ...“</vt:lpstr>
      <vt:lpstr>Pajuskite energiją. Sutvirtėkite. Atsigaukite.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„NingXia“ gėrimas</dc:title>
  <dc:creator>Vladimira Soja</dc:creator>
  <cp:lastModifiedBy>Mahlee DCastro</cp:lastModifiedBy>
  <cp:revision>19</cp:revision>
  <dcterms:created xsi:type="dcterms:W3CDTF">2022-10-11T12:08:23Z</dcterms:created>
  <dcterms:modified xsi:type="dcterms:W3CDTF">2025-03-14T13:43:52Z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0x0101003B0AFA175BF98F4DBECA66D21A3347F9</vt:lpwstr>
  </property>
  <property fmtid="{D5CDD505-2E9C-101B-9397-08002B2CF9AE}" pid="3" name="MediaServiceImageTags">
    <vt:lpwstr/>
  </property>
</Properties>
</file>