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68" r:id="rId4"/>
    <p:sldId id="269" r:id="rId5"/>
    <p:sldId id="258" r:id="rId6"/>
    <p:sldId id="264" r:id="rId7"/>
    <p:sldId id="265" r:id="rId8"/>
    <p:sldId id="267" r:id="rId9"/>
    <p:sldId id="270" r:id="rId10"/>
    <p:sldId id="271" r:id="rId11"/>
    <p:sldId id="272" r:id="rId12"/>
    <p:sldId id="273" r:id="rId13"/>
    <p:sldId id="274" r:id="rId14"/>
    <p:sldId id="275" r:id="rId15"/>
    <p:sldId id="259" r:id="rId16"/>
    <p:sldId id="288" r:id="rId17"/>
    <p:sldId id="277" r:id="rId18"/>
    <p:sldId id="276" r:id="rId19"/>
    <p:sldId id="278" r:id="rId20"/>
    <p:sldId id="279" r:id="rId21"/>
    <p:sldId id="280" r:id="rId22"/>
    <p:sldId id="281" r:id="rId23"/>
    <p:sldId id="282" r:id="rId24"/>
    <p:sldId id="260" r:id="rId25"/>
    <p:sldId id="283" r:id="rId26"/>
    <p:sldId id="284" r:id="rId27"/>
    <p:sldId id="285" r:id="rId28"/>
    <p:sldId id="286" r:id="rId29"/>
    <p:sldId id="287" r:id="rId30"/>
    <p:sldId id="290" r:id="rId31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B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7"/>
    <p:restoredTop sz="78096"/>
  </p:normalViewPr>
  <p:slideViewPr>
    <p:cSldViewPr snapToGrid="0" snapToObjects="1">
      <p:cViewPr varScale="1">
        <p:scale>
          <a:sx n="62" d="100"/>
          <a:sy n="62" d="100"/>
        </p:scale>
        <p:origin x="-1104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DC5DC-5BDF-7546-831A-E17ACB8DF07A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0B979-597B-D348-9B0E-A113C5CE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0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Компания Young Living известна по всему миру не только превосходными эфирными маслами и продуктами на их основе, но и внедрением отраслевого стандарта качества. Речь идет о программе Seed to Seal. 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EA40246B-4FFB-4028-8801-F98026FCE9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39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Программа Seed to Seal гарантирует, что с каждой добавкой, каждым средством по уходу за кожей и каждым чистым эфирным маслом, которым пользуется ваша семья, вы получаете преимущества, обеспечиваемые нашими глобальными ресурсами, ведущей позицией на рынке и более чем двадцатью годами инноваций. С помощью этой программы мы получаем чистейший конечный продукт, которым можно спокойно пользоваться безо всяких опасений.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7DB3D8FA-543B-4302-9E19-5A479050D8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5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основе программы Seed to Seal лежат три фундаментальные составляющие: подбор источников сырья, использование технологий и соблюдение стандартов. В этих сферах мы делаем все, чтобы вы получали чистую инновационную продукцию, способную изменить жизнь. В каждой из фундаментальных составляющих действуют строгие стандарты, и мы гордимся тем, что постоянно развивающиеся критерии качества с широким охватом позволяют нам занимать лидирующее место в отрасли.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E6B615F6-BAD3-4F6E-97A6-438E298ABB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7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Подбор источников сырья осуществляется под руководством Лорен Уокер, директора по снабжению Young Living. Мы получаем чистые и натуральные продукты и ингредиенты с ферм нашей компании и наших партнеров, а также от поставщиков, сертифицированных по стандарту Seal to Seal, и квалифицированных производителей.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1BC56957-CE37-4BC3-B03C-90E5710A0B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61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соответствии с методиками подбора источников сырья мы получаем эфирные масла с ферм нашей компании и наших партнеров, а также от поставщиков, сертифицированных по стандарту Seed to Seal. Также эти методики помогают нам гарантировать репутацию источника и обеспечивать его соответствие нашим высоким требованиям. Кроме того, стандарты в этой фундаментальной составляющей позволяют нам удостоверяться в соблюдении всех правил при производстве высококачественных эфирных масел и их ингредиентов.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66C6D11D-5936-44A6-8BC0-EC54A6F180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1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 прикладываем все усилия, чтобы вы и ваша семья получали только чистые и натуральные продукты, не содержащие агрессивных химических веществ. Именно поэтому вместе со своими партнерами мы соблюдаем самые высокие стандарты проверки подлинности эфирных масел, их тестирования и других процедур. 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Чтобы подтвердить соответствие поставляемой нами продукции и обеспечить соблюдение стандартов, каждая партия эфирного масла Young Living проходит тщательное тестирование в наших современных лабораториях. Другая продукция также проходят специальные процедуры проверки. Если у нас появляются основания полагать, что в ходе закупки или изготовления продукции были допущены нарушения, мы отказываемся от всей партии.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838A4725-1894-4513-BEEC-68472E54A1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1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 берем сырье на фермах нашей компании, на фермах партнеров и у поставщиков, сертифицированных по стандарту Seed to Seal. Наша глобальная сеть помогает нам добросовестно и ответственно закупать сырье у местных сообществ, населяющих различные экосистемы.</a:t>
            </a:r>
          </a:p>
          <a:p>
            <a:pPr>
              <a:defRPr b="0" i="0"/>
            </a:pPr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Увидеть программу Seed to Seal в действии можно на живописных фермах компании Young Living. На каждой из них участники Young Living и обычные посетители могут не только увидеть, где мы культивируем наши растения с действенными свойствами, но и узнать, как мы перегоняем эфирные масла и проводим их революционные исследования. Наша программа Seed to Seal родилась именно на этих фермах.</a:t>
            </a:r>
          </a:p>
          <a:p>
            <a:pPr>
              <a:defRPr b="0" i="0"/>
            </a:pPr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фермах наших партнеров мы объединяем усилия с единомышленниками, чтобы производить чистую продукцию, которые так любят наши участники. Хотя у этих ферм независимые владельцы, мы уже долгие годы строим с ними доверительные отношения, предлагая обширные ресурсы, чтобы они обеспечивали соответствие своих методов нашим стандартам Seed to Seal.</a:t>
            </a:r>
          </a:p>
          <a:p>
            <a:pPr>
              <a:defRPr b="0" i="0"/>
            </a:pPr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Наши поставщики, сертифицированные по стандарту Seed to Seal, проходят тщательную проверку. Как и фермы наших партнеров, эти поставщики придерживаются философии уважительного отношения к Земле.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504090B6-32DE-490F-A9B3-7EA72115BC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28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 гордимся тем, что фермы и перегонные заводы нашей компании, а также наших партнеров и поставщиков, расположенные по всему миру, являются предприятиями высшего класса. Здесь можно увидеть карту наших объектов по всему миру.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64800DB6-A841-40AE-9C78-5BF61D6CF16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63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Фермы нашей компании и наших партнеров, а также поставщики, сертифицированные по стандарту Seed to Seal, принимают нашу программу «Принципы партнерства», чтобы обеспечить соблюдение стандартов Seed to Seal на каждом этапе цепочки поставок.В число этих принципов входят: тесные отношения, требования Seed to Seal, обязательные соглашения, тщательные испытания и постоянные проверки.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начинается с тесных отношений. Наши руководители и специалисты по подбору источников сырья в течение десятилетий тщательно отбирают поставщиков растений премиум-класса и строят с ними доверительные отношения. 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Чтобы поддерживать эти отношения, все фермы подписывают декларацию с обязательством высаживать, культивировать и перегонять продукцию в соответствии с нашими требованиями.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 закрепляем эту декларацию Seed to Seal юридическим соглашением, в соответствии с которым наш партнер обязан выполнять принятые условия.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Получая продукты от этих поставщиков, мы проверяем их качество с помощью разнообразных тестов. Если участники нашей научно-исследовательской группы, суммарный опыт работы которых составляет 180 лет, обнаруживают, что продукция поставщика не соответствует нашим требованиям, она не поступает в продажу. 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Помимо собственного тестирования компания Young Living проверяет качество эфирных масел с помощью сторонних проверок цепочки поставок. Наша сложная глобальная сеть по подбору источников сырья предназначена для того, чтобы наши участники получали продукцию только высочайшего класса. Мы гордимся тем, что внедрили в нее объективный процесс проверки.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2B0F4FB8-F058-447D-88B5-A5DEB38964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7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Благодаря продуманным процедурам подбора источников сырья и долгосрочным отношениям с заслуживающими уважения поставщиками Young Living использует эфирные масла только высочайшего качества. Хотя на рынке доступно множество дешевых эфирных масел более низкого качества, мы используем только масла преимум-класса, поэтому с каждой рецептурой и каждой партией получаем только максимально качественные продукты.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4142260B-A12F-4D6C-AF2D-ACE9B39CBC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627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Поскольку Young Living тратит так много усилий для получения превосходных ингредиентов, мы считаем, что условия для создания рецептур, упаковки и отправки продукции должны соответствовать тому же уровню. Центр сбыта в Спаниш-Форк, штат Юта, был расширен в июле 2016 года. Сегодня в этом современном центре мы тестируем эфирные масла, ингредиенты и продукцию, а также разрабатываем новые рецептуры и производим фирменные продукты в помещениях со специальными технологиями поддержания чистоты. 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C59BE360-0FF6-4073-B927-06EE37A7D3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76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Благодаря внутренним и сторонним проверкам цепочки поставок Young Living гарантирует, что ингредиенты низкого качества или полученные с нарушением этических норм никогда не войдут в состав нашей продукции. Наша сложная глобальная сеть по подбору источников сырья предназначена для того, чтобы наши участники получали только высококлассные продукты. Мы гордимся тем, что внедрили в нее объективную тщательную проверку для контроля над производственными процессами. 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79B0CE31-EB37-4541-9326-3C7378EFDF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49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Естественно, Seed to Seal начинается с источников сырья. Мы делаем все, чтобы получать с ферм нашей компании и партнеров, а также от поставщиков, сертифицированных по стандарту Seed to Seal, эфирные масла наивысшего качества, потому что из низкосортных синтетических эфирных масел можно изготовить только низкосортную продукцию. А поскольку наша миссия заключается в том, чтобы менять жизни людей с помощью эфирных масел премиум-класса и продуктов на их основе, чистота и подлинность не подлежат обсуждению. </a:t>
            </a:r>
          </a:p>
          <a:p>
            <a:pPr>
              <a:defRPr b="0" i="0"/>
            </a:pPr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Через каждый продукт Young Living, который вы используете, подбор источников сырья влияет на вашу семью. Когда вы делаете уборку с помощью Thieves, успокаивайте близких запахом Lavender или поддерживаете хорошее самочувствие средствами Vitality, то делаете это с полной уверенностью в том, что ваши любимые продукты Young Living получены из источников, которым можно доверять.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ACAA7526-B54A-418A-962C-F0E1AC461A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48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Вторая фундаментальная составляющая Seed to Seal — использование технологий. Она позволяет нам проверять качество тщательно отбираемых продуктов и ингредиентов. 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7D30EABD-4009-424F-8986-419D9442EC4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66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Тщательно отобрав превосходные эфирные масла, мы осуществляем тщательные испытания, гарантирующие, что каждая партия соответствует нашим строгим стандартам качества. Для объективной проверки качества мы также привлекаем сторонние лаборатории с высокой репутацией.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Используя превосходные эфирные масла и ингредиенты премиум-класса, получаемые с ферм наших партнеров и от поставщиков, сертифицированных по стандарту Seed to Seal, мы разрабатываем эффективные натуральные рецептуры без потенциально опасных ингредиентов, содержащихся во многих популярных продуктах.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737CF713-B2A9-4971-A72E-027E0B706D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461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Контроль качества эфирного масла начинается в поле и продолжается в лаборатории. Работа нашей ведущей в отрасли научно-исследовательской группы помогает обеспечить качество, которым знаменита наша компания. Суммарный опыт работы участников группы, которую возглавляет директор по научной деятельности доктор Майк Бух, составляет 180 лет. Используя этот опыт и передовые методики работы в наших самых современных лабораториях, они обеспечивают соответствие наших продуктов строгим требованиям по чистоте и безопасности. 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Каждая партия эфирного масла проходит ряд проверок на современном оборудовании. На основании их результатов мы утверждаем партию или отбраковываем ее.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8A7E38C7-4059-42DA-BA58-8720F85917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86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образец проходит тестирование нашей исследовательской группы, в отделе по контролю качества осуществляется еще одна проверка, на основании результатов которой партия отправляется в производство или отбраковывается. Young Living часто бракует партии эфирного масла, если они не соответствуют необходимым требованиям.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2A6F3F23-C1BD-48DB-A3D1-FAF2D96BDDC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46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Одно из самых масштабных испытаний — это газовая хроматография / масс-спектрометрия (GCMS). Это базовое испытание позволяет получить подробный профиль состава масла, показывающий, соответствует ли оно нашим стандартам на молекулярном уровне. </a:t>
            </a:r>
          </a:p>
          <a:p>
            <a:pPr>
              <a:defRPr b="0" i="0"/>
            </a:pPr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Помимо стандартного оборудования для GCMS в нашей лаборатории установлено два инструмента для масс-спектрометрии соотношений стабильных изотопов (IRMS), с помощью которых можно определить, получено ли масло из органического или синтетического источника. </a:t>
            </a:r>
          </a:p>
          <a:p>
            <a:pPr>
              <a:defRPr b="0" i="0"/>
            </a:pPr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GCMS и IRMS — это всего лишь два основных испытания из арсенала органолептических, химических, физических и микробиологических проверок, осуществляемых в наших лабораториях. Среди более специализированных испытаний, которые редко используются в отрасли, можно упомянуть инфракрасную спектроскопию с преобразованием Фурье (FTIR) и масс-спектрометрию с индуктивно связанной плазмой (ICP-MS).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71B17008-B389-4656-8F59-F4AAE5648E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20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наших лабораториях не только проверяются эфирные масла, но и осуществляются специальные проверки чистоты и срока годности других продуктов. Данные всех проверок вносятся в нашу базу данных — одну из крупнейших в своем роде во всем мире. Мы собираем данные испытаний уже 23 года и продолжаем тщательно записывать все показатели.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782B36D1-34C8-40CA-8475-5BCCA4D156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692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Тестирование продукции проводится не только усилиями компании. При необходимости мы также тестируем образцы продуктов в независимых аккредитованных лабораториях с высокой репутацией, где работают сертифицированные специалисты по химическому анализу с суммарным опытом в области лабораторных исследований более 300 лет. Это позволяет получать достоверные и объективные результаты исследований, подтверждающие нашу заботу о чистоте.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09416BB4-A729-43AA-99EB-AFF7F2DDFD8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09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 создаем наши чистые, эффективные рецептуры, используя самые чистые и инновационные ингредиенты. Также мы обращаем внимание на то, чего не должно быть в рецептуре. Мы разработали постоянно пополняющийся список потенциально опасных или агрессивных добавок, которые могут содержаться в популярных средствах, но никогда не появятся в нашей продукции. Не сомневайтесь, в наших продуктах содержатся все необходимые ингредиенты и нет ни одного нежелательного.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Young Living отслеживает научные тенденции и результаты новых исследований, чтобы узнавать о других потенциально опасных ингредиентах. Такие ингредиенты добавляются в наш список, а рецептуры продуктов изменяются соответствующим образом. 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Добросовестное отношение к ингредиентам позволяет нам создавать продукты, которые можно использовать всей семьей без лишних сомнений. Благодаря всесторонним проверкам и внимательному отношению к рецептурам у наших участников становится на один повод для беспокойства меньше.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803B1CE6-3E34-4C1C-AE30-8E8592E50FA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065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Хотя добросовестные методы подбора источников сырья позволяют гарантировать, что любимые вами продукты Young Living поступают от поставщиков, которым можно доверять, мы не останавливаемся на этом. </a:t>
            </a:r>
          </a:p>
          <a:p>
            <a:pPr>
              <a:defRPr b="0" i="0"/>
            </a:pPr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Использование правильных технологий в каждой партии позволяет нам добиться того, чтобы к вам не попал ни один низкосортный продукт. Мы не только обеспечиваем чистоту и натуральность ингредиентов, но и гарантируем их эффективность и отсутствие агрессивных токсичных химических веществ.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D1E68CE1-EC1F-482B-A4E8-95BED302E2F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65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Последняя фундаментальная составляющая Seed to Seal — это соблюдение стандартов. Она охватывает этику наших производственных методов, от законов до экологических норм.</a:t>
            </a:r>
          </a:p>
          <a:p>
            <a:pPr>
              <a:defRPr b="0" i="0"/>
            </a:pPr>
            <a:endParaRPr lang="en-US"/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B2DE7EF6-5EEC-497C-AF33-B7CAC82202C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575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лидер современного движения, направленного на популяризацию эфирных масел, и компания, уважительно относящаяся к Земле, мы обязаны вести дела с ответственностью. Это относится к соблюдению принципов устойчивого развития при сборе редких растений, улучшению условий в местных сообществах и готовности всегда проделать дополнительную работу, чтобы соответствовать местным экологическим нормам. Цель? Предлагать чистую продукцию, которая является частью большего блага.</a:t>
            </a:r>
          </a:p>
          <a:p>
            <a:pPr>
              <a:defRPr b="0" i="0"/>
            </a:pPr>
            <a:endParaRPr lang="en-US" dirty="0"/>
          </a:p>
          <a:p>
            <a:pPr>
              <a:defRPr b="0" i="0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9947DCAE-8957-4807-A8BD-F0E8122AACA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430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Недорогие эфирные масла часто являются синтетическими, фальсифицированными или изготовленными из материалов, полученных из недобросовестных источников, поэтому мы предпочитаем работать с партнерами, производящими чистые эфирные масла и ингредиенты с соблюдением закона и этических норм.</a:t>
            </a:r>
          </a:p>
          <a:p>
            <a:pPr>
              <a:defRPr b="0" i="0"/>
            </a:pPr>
            <a:endParaRPr lang="en-US"/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299221DD-7A62-4797-9467-BE31719B31A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755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Наша Программа по соблюдению норм устойчивого развития является не только всесторонней, но и первой в своем роде в отрасли. Это золотой стандарт для программ соблюдения норм, и мы гордимся тем, что превысили обычные требования при его создании. 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 привлекли ведущих юристов со всего мира, чтобы получать консультации по новейшим законам, а также информацию о том, как надлежащим образом применять их для самых важных бизнес-задач. В программе регламентировано несколько конкретных юридически значимых факторов, связанных с уборкой урожая, для защиты уязвимых ландшафтов, флоры и фауны. Это позволяет нам правильно определять место, способ и объем высадки культур и сбора урожая. 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Перечисленные меры делают Young Living лидером в сфере соблюдения норм.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E4D0687F-2931-45AE-B2AD-779AE3B8D6B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429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Наши усилия распространяются далеко за пределы добросовестной цепочки поставок. Приверженность Young Living идее устойчивого развития включает восстановление вырубленных деревьев, переработку в некоторых офисах Young Living, а также строительство нового главного всемирного офиса в городе Лихай, штат Юта, который отвечает стандартам LEED (Лидерство в энергетическом и экологическом проектировании). 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Вместе взятые, эти меры позволяют нам занимать ведущее место в отрасли по уважительному использованию земли.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43AC78DA-4201-4F53-B264-2B42B4459FD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099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участник Young Living, вы осознанно используете возможность творить добро. Эту возможность обеспечивает система правовых, этических и экологических норм, созданная с помощью наших стандартов, благодаря которой вы можете уверенно и с чистой совестью пользоваться преимуществами Young Living и делиться ими с другими. </a:t>
            </a:r>
          </a:p>
          <a:p>
            <a:pPr>
              <a:defRPr b="0" i="0"/>
            </a:pPr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Благодаря неизменному выбору поставщиков, соблюдающих закон и этические нормы, работе по восстановлению вырубленных лесов и постоянной заботе о природе, продукция Young Living — это выбор, который дает ощущение, что вы поступаете правильно.</a:t>
            </a:r>
          </a:p>
          <a:p>
            <a:pPr>
              <a:defRPr b="0" i="0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FDC73A42-1062-452D-A7D3-BABCB686598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528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Фундаментальные составляющие программы Seed to Seal — подбор источников сырья, использование технологий и соблюдение стандартов — лежат в основе всего, что мы делаем, и позволяют выпускать исчерпывающий ассортимент натуральной и эффективной продукции, на которую с уверенностью можно положиться. </a:t>
            </a:r>
          </a:p>
          <a:p>
            <a:pPr>
              <a:defRPr b="0" i="0"/>
            </a:pPr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 уже стали лидерами отрасли благодаря своей уникальной и непреклонной приверженности качеству, но Young Living не собирается останавливаться на достигнутом, потому что суть нашей компании заключается в постоянном совершенствовании. Мы уже два десятилетия занимаемся инновациями и планируем неустанно претворять в жизнь все более высокие стандарты. </a:t>
            </a:r>
          </a:p>
          <a:p>
            <a:pPr>
              <a:defRPr b="0" i="0"/>
            </a:pPr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 b="0" i="0"/>
            </a:pPr>
            <a:r>
              <a:rPr lang="x-none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Качество продукции определяется программой, по которой она создается, а наша программа постоянно совершенствуется.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b="0" i="0"/>
            </a:pPr>
            <a:fld id="{3E874A1B-3009-4726-91DF-2D51BF1E3A1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997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29135"/>
            <a:ext cx="9144000" cy="1966149"/>
          </a:xfrm>
        </p:spPr>
        <p:txBody>
          <a:bodyPr anchor="b">
            <a:noAutofit/>
          </a:bodyPr>
          <a:lstStyle>
            <a:lvl1pPr algn="ctr">
              <a:defRPr sz="17500" b="0" i="0">
                <a:solidFill>
                  <a:schemeClr val="bg1"/>
                </a:solidFill>
                <a:latin typeface="Knockout 26 Junior Flyweight" charset="0"/>
                <a:ea typeface="Knockout 26 Junior Flyweight" charset="0"/>
                <a:cs typeface="Knockout 26 Junior Flyweight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175111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MrsEavesAllPetiteCaps" charset="0"/>
                <a:ea typeface="MrsEavesAllPetiteCaps" charset="0"/>
                <a:cs typeface="MrsEavesAllPetiteCaps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3479499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985163" y="697634"/>
            <a:ext cx="53686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6600" b="0" i="0">
                <a:latin typeface="Knockout 26 Junior Flyweight" charset="0"/>
                <a:ea typeface="Knockout 26 Junior Flyweight" charset="0"/>
                <a:cs typeface="Knockout 26 Junior Flywe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5985163" y="2158134"/>
            <a:ext cx="53686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1pPr>
            <a:lvl2pPr marL="685800" indent="-228600">
              <a:buFont typeface=".AppleSystemUIFont" charset="-120"/>
              <a:buChar char="–"/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2pPr>
            <a:lvl3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3pPr>
            <a:lvl4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4pPr>
            <a:lvl5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11951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81890" y="697634"/>
            <a:ext cx="53686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6600" b="0" i="0">
                <a:latin typeface="Knockout 26 Junior Flyweight" charset="0"/>
                <a:ea typeface="Knockout 26 Junior Flyweight" charset="0"/>
                <a:cs typeface="Knockout 26 Junior Flywe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0"/>
          </p:nvPr>
        </p:nvSpPr>
        <p:spPr>
          <a:xfrm>
            <a:off x="581890" y="2158134"/>
            <a:ext cx="5368635" cy="39205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210791" y="0"/>
            <a:ext cx="5756564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53691" y="0"/>
            <a:ext cx="5070763" cy="15906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53691" y="1617663"/>
            <a:ext cx="5070763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045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3494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558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2" r:id="rId5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b="0" i="0" kern="1200">
          <a:solidFill>
            <a:schemeClr val="tx1"/>
          </a:solidFill>
          <a:latin typeface="Knockout 26 Junior Flyweight" charset="0"/>
          <a:ea typeface="Knockout 26 Junior Flyweight" charset="0"/>
          <a:cs typeface="Knockout 26 Junior Flyweight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>
              <a:lumMod val="50000"/>
              <a:lumOff val="50000"/>
            </a:schemeClr>
          </a:solidFill>
          <a:latin typeface="Avenir Roman" charset="0"/>
          <a:ea typeface="Avenir Roman" charset="0"/>
          <a:cs typeface="Avenir Roman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Avenir Roman" charset="0"/>
          <a:ea typeface="Avenir Roman" charset="0"/>
          <a:cs typeface="Avenir Roman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>
              <a:lumMod val="50000"/>
              <a:lumOff val="50000"/>
            </a:schemeClr>
          </a:solidFill>
          <a:latin typeface="Avenir Roman" charset="0"/>
          <a:ea typeface="Avenir Roman" charset="0"/>
          <a:cs typeface="Avenir Roman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>
              <a:lumMod val="50000"/>
              <a:lumOff val="50000"/>
            </a:schemeClr>
          </a:solidFill>
          <a:latin typeface="Avenir Roman" charset="0"/>
          <a:ea typeface="Avenir Roman" charset="0"/>
          <a:cs typeface="Avenir Roman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>
              <a:lumMod val="50000"/>
              <a:lumOff val="50000"/>
            </a:schemeClr>
          </a:solidFill>
          <a:latin typeface="Avenir Roman" charset="0"/>
          <a:ea typeface="Avenir Roman" charset="0"/>
          <a:cs typeface="Avenir Roman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7.pn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490" y="1750206"/>
            <a:ext cx="12192000" cy="1966149"/>
          </a:xfrm>
        </p:spPr>
        <p:txBody>
          <a:bodyPr/>
          <a:lstStyle/>
          <a:p>
            <a:pPr>
              <a:defRPr b="0" i="0"/>
            </a:pPr>
            <a:r>
              <a:rPr lang="x-none" sz="10500" spc="-150">
                <a:latin typeface="Calibri" charset="0"/>
                <a:ea typeface="Calibri" charset="0"/>
                <a:cs typeface="Calibri" charset="0"/>
              </a:rPr>
              <a:t>SEED TO SEAL</a:t>
            </a:r>
            <a:r>
              <a:rPr lang="x-none" sz="10500" spc="-150" baseline="30000">
                <a:latin typeface="Calibri" charset="0"/>
                <a:ea typeface="Calibri" charset="0"/>
                <a:cs typeface="Calibri" charset="0"/>
              </a:rPr>
              <a:t>®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992" y="3716355"/>
            <a:ext cx="12192000" cy="1003990"/>
          </a:xfrm>
        </p:spPr>
        <p:txBody>
          <a:bodyPr>
            <a:normAutofit fontScale="95000" lnSpcReduction="10000"/>
          </a:bodyPr>
          <a:lstStyle/>
          <a:p>
            <a:pPr>
              <a:defRPr b="0" i="0"/>
            </a:pPr>
            <a:r>
              <a:rPr lang="x-none" spc="300">
                <a:latin typeface="Calibri" charset="0"/>
                <a:ea typeface="Calibri" charset="0"/>
                <a:cs typeface="Calibri" charset="0"/>
              </a:rPr>
              <a:t>Требования, значительно превосходящие общепринятые стандарты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481234" y="5195711"/>
            <a:ext cx="1229532" cy="12263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52447" y="9763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 b="0" i="0"/>
            </a:pP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126485" y="631760"/>
            <a:ext cx="1939030" cy="6430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2371241" y="3607866"/>
            <a:ext cx="7470183" cy="0"/>
          </a:xfrm>
          <a:prstGeom prst="line">
            <a:avLst/>
          </a:prstGeom>
          <a:ln w="6350" cap="flat" algn="ctr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66800" y="1034103"/>
            <a:ext cx="10058400" cy="482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15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553691" y="1930401"/>
            <a:ext cx="5070763" cy="5041900"/>
          </a:xfrm>
        </p:spPr>
        <p:txBody>
          <a:bodyPr anchor="ctr">
            <a:normAutofit fontScale="92500" lnSpcReduction="20000"/>
          </a:bodyPr>
          <a:lstStyle/>
          <a:p>
            <a:pPr lvl="0">
              <a:lnSpc>
                <a:spcPct val="100000"/>
              </a:lnSpc>
              <a:defRPr b="0" i="0"/>
            </a:pPr>
            <a:r>
              <a:rPr lang="x-none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Seed to Seal</a:t>
            </a:r>
            <a:r>
              <a:rPr lang="x-none" sz="2800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®</a:t>
            </a:r>
            <a:r>
              <a:rPr lang="x-none" sz="2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 — это </a:t>
            </a:r>
            <a:r>
              <a:rPr lang="x-none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наше стремление донеси до вас чистейший конечный продукт, при создании которого, как вам известно, мы добросовестно подходим к подбору источников сырья, использованию технологий и соблюдению стандартов.</a:t>
            </a:r>
            <a:br>
              <a:rPr lang="x-none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x-none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/>
            </a:r>
            <a:br>
              <a:rPr lang="x-none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x-none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/>
            </a:r>
            <a:br>
              <a:rPr lang="x-none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x-none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/>
            </a:r>
            <a:br>
              <a:rPr lang="x-none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x-none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/>
            </a:r>
            <a:br>
              <a:rPr lang="x-none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endParaRPr lang="x-none" sz="2800" i="1" dirty="0">
              <a:solidFill>
                <a:schemeClr val="tx1">
                  <a:lumMod val="65000"/>
                  <a:lumOff val="3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403271" y="436417"/>
            <a:ext cx="1371602" cy="137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0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990600" y="1333501"/>
            <a:ext cx="5092700" cy="3162300"/>
          </a:xfrm>
        </p:spPr>
        <p:txBody>
          <a:bodyPr>
            <a:normAutofit fontScale="87500"/>
          </a:bodyPr>
          <a:lstStyle/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В основе Seed to Seal лежат три фундаментальные составляющие, которые регламентируют каждый рабочий процесс Young Living: добросовестный отбор эфирных масел, тщательное тестирование всей продукции и соблюдение строгих этических стандартов.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BE0D2EA-C3FA-449C-A54C-B947725240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64"/>
          <a:stretch/>
        </p:blipFill>
        <p:spPr>
          <a:xfrm>
            <a:off x="5553536" y="-1781767"/>
            <a:ext cx="6574523" cy="782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12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10900" y="4457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 b="0" i="0"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4469594-3FF2-41BB-98D8-B6862618D1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8"/>
          <a:stretch/>
        </p:blipFill>
        <p:spPr>
          <a:xfrm>
            <a:off x="2583038" y="-2094990"/>
            <a:ext cx="7081662" cy="845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5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632958" y="697634"/>
            <a:ext cx="516138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3600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SOURCING (ПОДБОР ИСТОЧНИКОВ СЫРЬЯ)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581889" y="2158134"/>
            <a:ext cx="6212449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7500"/>
          </a:bodyPr>
          <a:lstStyle>
            <a:lvl1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1pPr>
            <a:lvl2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2pPr>
            <a:lvl3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3pPr>
            <a:lvl4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4pPr>
            <a:lvl5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5pPr>
          </a:lstStyle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dirty="0">
                <a:latin typeface="Calibri" charset="0"/>
                <a:ea typeface="Calibri" charset="0"/>
                <a:cs typeface="Calibri" charset="0"/>
              </a:rPr>
              <a:t>Стратегический подбор источников сырья для эфирных масел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dirty="0">
                <a:latin typeface="Calibri" charset="0"/>
                <a:ea typeface="Calibri" charset="0"/>
                <a:cs typeface="Calibri" charset="0"/>
              </a:rPr>
              <a:t>Фермы нашей компании и наших партнеров, а также поставщики, сертифицированные по стандарту Seed to Seal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dirty="0">
                <a:latin typeface="Calibri" charset="0"/>
                <a:ea typeface="Calibri" charset="0"/>
                <a:cs typeface="Calibri" charset="0"/>
              </a:rPr>
              <a:t>Принципы партнерства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dirty="0">
                <a:latin typeface="Calibri" charset="0"/>
                <a:ea typeface="Calibri" charset="0"/>
                <a:cs typeface="Calibri" charset="0"/>
              </a:rPr>
              <a:t>Выбор масла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dirty="0">
                <a:latin typeface="Calibri" charset="0"/>
                <a:ea typeface="Calibri" charset="0"/>
                <a:cs typeface="Calibri" charset="0"/>
              </a:rPr>
              <a:t>Производство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dirty="0">
                <a:latin typeface="Calibri" charset="0"/>
                <a:ea typeface="Calibri" charset="0"/>
                <a:cs typeface="Calibri" charset="0"/>
              </a:rPr>
              <a:t>Стороннее подтверждение соответствия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84499" y="836909"/>
            <a:ext cx="972697" cy="972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C8C3C9E-6A0F-443F-B3BF-D418D6F7C5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" t="16989" r="3794" b="562"/>
          <a:stretch/>
        </p:blipFill>
        <p:spPr>
          <a:xfrm>
            <a:off x="7061951" y="0"/>
            <a:ext cx="5130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8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rmAutofit fontScale="90000"/>
          </a:bodyPr>
          <a:lstStyle/>
          <a:p>
            <a:pPr>
              <a:defRPr b="0" i="0"/>
            </a:pPr>
            <a:r>
              <a:rPr lang="x-none" sz="480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СТРАТЕГИЧЕСКИЙ ПОДБОР ИСТОЧНИКОВ СЫРЬЯ ДЛЯ ЭФИРНЫХ МАСЕЛ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rmAutofit fontScale="87500"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/>
              <a:t>Чистые и натуральные продукты без агрессивных химических веществ 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Высочайшие стандарты в отрасли производства эфирных масел, соответствие которым обеспечивается на следующих этапах: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проверка подлинности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тестирование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хранение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разлив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Если при тестировании мы определяем, что в ходе доставки или изготовления продукции были допущены нарушения, </a:t>
            </a:r>
            <a:r>
              <a:rPr lang="x-none" b="1">
                <a:latin typeface="Calibri" charset="0"/>
                <a:ea typeface="Calibri" charset="0"/>
                <a:cs typeface="Calibri" charset="0"/>
              </a:rPr>
              <a:t>то отказываемся от всей партии</a:t>
            </a:r>
            <a:r>
              <a:rPr lang="x-none">
                <a:latin typeface="Calibri" charset="0"/>
                <a:ea typeface="Calibri" charset="0"/>
                <a:cs typeface="Calibri" charset="0"/>
              </a:rPr>
              <a:t> </a:t>
            </a:r>
            <a:endParaRPr lang="x-none" b="1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38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rmAutofit/>
          </a:bodyPr>
          <a:lstStyle/>
          <a:p>
            <a:pPr>
              <a:defRPr b="0" i="0"/>
            </a:pPr>
            <a:r>
              <a:rPr lang="x-none" sz="480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ТИПЫ ПОСТАВЩИКОВ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0"/>
          </p:nvPr>
        </p:nvSpPr>
        <p:spPr>
          <a:xfrm>
            <a:off x="683490" y="5191823"/>
            <a:ext cx="3367052" cy="643082"/>
          </a:xfrm>
        </p:spPr>
        <p:txBody>
          <a:bodyPr>
            <a:normAutofit/>
          </a:bodyPr>
          <a:lstStyle/>
          <a:p>
            <a:pPr marL="0" indent="0" algn="ctr">
              <a:buNone/>
              <a:defRPr b="0" i="0"/>
            </a:pPr>
            <a:r>
              <a:rPr lang="x-none" sz="2400"/>
              <a:t>Собственные фермы</a:t>
            </a:r>
          </a:p>
          <a:p>
            <a:pPr marL="0" indent="0" algn="ctr">
              <a:buNone/>
              <a:defRPr b="0" i="0"/>
            </a:pPr>
            <a:endParaRPr lang="en-US" sz="2400"/>
          </a:p>
        </p:txBody>
      </p:sp>
      <p:sp>
        <p:nvSpPr>
          <p:cNvPr id="14" name="Content Placeholder 2"/>
          <p:cNvSpPr txBox="1"/>
          <p:nvPr/>
        </p:nvSpPr>
        <p:spPr>
          <a:xfrm>
            <a:off x="4387656" y="5191823"/>
            <a:ext cx="3367052" cy="643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 b="0" i="0"/>
            </a:pPr>
            <a:r>
              <a:rPr lang="x-none" sz="2400"/>
              <a:t>Партнерские фермы</a:t>
            </a:r>
          </a:p>
          <a:p>
            <a:pPr marL="0" indent="0" algn="ctr">
              <a:buFont typeface="Arial"/>
              <a:buNone/>
              <a:defRPr b="0" i="0"/>
            </a:pPr>
            <a:endParaRPr lang="en-US" sz="2400"/>
          </a:p>
        </p:txBody>
      </p:sp>
      <p:sp>
        <p:nvSpPr>
          <p:cNvPr id="16" name="Content Placeholder 2"/>
          <p:cNvSpPr txBox="1"/>
          <p:nvPr/>
        </p:nvSpPr>
        <p:spPr>
          <a:xfrm>
            <a:off x="8088347" y="5191823"/>
            <a:ext cx="3367052" cy="1107760"/>
          </a:xfrm>
          <a:prstGeom prst="rect">
            <a:avLst/>
          </a:prstGeom>
        </p:spPr>
        <p:txBody>
          <a:bodyPr vert="horz" lIns="91440" tIns="45720" rIns="91440" bIns="45720" rtlCol="0">
            <a:normAutofit fontScale="87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 b="0" i="0"/>
            </a:pPr>
            <a:r>
              <a:rPr lang="x-none" sz="2400"/>
              <a:t>Поставщики, сертифицированные по стандарту Seed to Seal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C595F319-07F2-4955-B944-6C3D8EE4F44B}"/>
              </a:ext>
            </a:extLst>
          </p:cNvPr>
          <p:cNvGrpSpPr/>
          <p:nvPr/>
        </p:nvGrpSpPr>
        <p:grpSpPr>
          <a:xfrm>
            <a:off x="683490" y="1609475"/>
            <a:ext cx="10771909" cy="3367052"/>
            <a:chOff x="679611" y="1904415"/>
            <a:chExt cx="10360641" cy="323849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4E17C2AD-5C69-4780-8A02-4E80FC9F4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9611" y="1904415"/>
              <a:ext cx="3238499" cy="323849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C8E45DD9-47F7-43FC-9167-9B0B7AC33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42353" y="1904416"/>
              <a:ext cx="3236828" cy="323682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13B92622-9B8E-4E60-BD10-A08FBC3FBF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03423" y="1904415"/>
              <a:ext cx="3236829" cy="32368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71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67F4B2F-68F4-4ECD-BD2D-35B129667D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" t="5933" r="3431" b="10463"/>
          <a:stretch/>
        </p:blipFill>
        <p:spPr>
          <a:xfrm>
            <a:off x="0" y="572333"/>
            <a:ext cx="12192000" cy="580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1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rmAutofit/>
          </a:bodyPr>
          <a:lstStyle/>
          <a:p>
            <a:pPr>
              <a:defRPr b="0" i="0"/>
            </a:pPr>
            <a:r>
              <a:rPr lang="x-none" sz="480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ПРИНЦИПЫ ПАРТНЕРСТВА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Создание и поддержание отношений на основании пяти принципов партнерства: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Тесные отношения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Требования Seed to Seal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Обязательные соглашения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Тщательное тестирование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Постоянные проверки</a:t>
            </a:r>
          </a:p>
        </p:txBody>
      </p:sp>
    </p:spTree>
    <p:extLst>
      <p:ext uri="{BB962C8B-B14F-4D97-AF65-F5344CB8AC3E}">
        <p14:creationId xmlns:p14="http://schemas.microsoft.com/office/powerpoint/2010/main" val="55136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rmAutofit/>
          </a:bodyPr>
          <a:lstStyle/>
          <a:p>
            <a:pPr>
              <a:defRPr b="0" i="0"/>
            </a:pPr>
            <a:r>
              <a:rPr lang="x-none" sz="4800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ВЫБОР МАСЛА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Наличие высококачественных эфирных масел означает, что мы можем выпускать товары самого высокого качества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НИКАКИХ компромиссов, когда речь идет о качестве!</a:t>
            </a:r>
            <a:endParaRPr lang="en-US" dirty="0">
              <a:latin typeface="Calibri" panose="020F0502020204030204" pitchFamily="34" charset="0"/>
              <a:ea typeface="Calibri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5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rmAutofit/>
          </a:bodyPr>
          <a:lstStyle/>
          <a:p>
            <a:pPr>
              <a:defRPr b="0" i="0"/>
            </a:pPr>
            <a:r>
              <a:rPr lang="x-none" sz="480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ПРОИЗВОДСТВО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5514110" cy="483894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Ингредиенты высочайшего качества обязывают иметь самые лучшие мощности для: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разработки рецептуры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упаковки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отправки</a:t>
            </a:r>
          </a:p>
        </p:txBody>
      </p:sp>
      <p:sp>
        <p:nvSpPr>
          <p:cNvPr id="6" name="Content Placeholder 12"/>
          <p:cNvSpPr txBox="1"/>
          <p:nvPr/>
        </p:nvSpPr>
        <p:spPr>
          <a:xfrm>
            <a:off x="6028823" y="4111905"/>
            <a:ext cx="5514110" cy="1869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 b="0" i="0"/>
            </a:pPr>
            <a:r>
              <a:rPr lang="x-none" sz="1800" b="1">
                <a:latin typeface="Calibri" charset="0"/>
                <a:ea typeface="Calibri" charset="0"/>
                <a:cs typeface="Calibri" charset="0"/>
              </a:rPr>
              <a:t>Центр сбыта в Спаниш-Форк, штат Юта, США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 b="0" i="0"/>
            </a:pPr>
            <a:r>
              <a:rPr lang="x-none" sz="1800">
                <a:latin typeface="Calibri" charset="0"/>
                <a:ea typeface="Calibri" charset="0"/>
                <a:cs typeface="Calibri" charset="0"/>
              </a:rPr>
              <a:t>Это современный центр, в котором мы тестируем эфирные масла, ингредиенты и продукцию, а также разрабатываем новые рецептуры и производим фирменные продукты.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xmlns="" id="{B51A6061-87C4-45BC-A3D8-AA8EB86B4D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14" b="21128"/>
          <a:stretch/>
        </p:blipFill>
        <p:spPr>
          <a:xfrm>
            <a:off x="6120714" y="1609475"/>
            <a:ext cx="5492166" cy="245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0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rmAutofit fontScale="90000"/>
          </a:bodyPr>
          <a:lstStyle/>
          <a:p>
            <a:pPr>
              <a:defRPr b="0" i="0"/>
            </a:pPr>
            <a:r>
              <a:rPr lang="x-none" sz="480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СТОРОННЕЕ ПОДТВЕРЖДЕНИЕ СООТВЕТСТВИЯ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Зачем мы подтверждаем соответствие: 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чтобы отбраковывать ингредиенты низкого качества или полученные с нарушением этических норм</a:t>
            </a:r>
            <a:r>
              <a:rPr lang="x-none" sz="2800"/>
              <a:t> для защиты качества продукции 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Как мы подтверждаем соответствие: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с помощью внутренних и сторонних проверок</a:t>
            </a:r>
          </a:p>
        </p:txBody>
      </p:sp>
    </p:spTree>
    <p:extLst>
      <p:ext uri="{BB962C8B-B14F-4D97-AF65-F5344CB8AC3E}">
        <p14:creationId xmlns:p14="http://schemas.microsoft.com/office/powerpoint/2010/main" val="143446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30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ЧТО ДЛЯ ВАС ГАРАНТИРУЕТ НАШ ПРОЦЕСС ПОДБОРА ИСТОЧНИКОВ СЫРЬЯ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rmAutofit fontScale="95000"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Продукция является чистой и натуральной, она не содержит агрессивных химических веществ. 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Вы получаете продукцию с максимально высоким уровнем качества и действенности. 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Продукция изготавливается из добросовестно подобранных ингредиентов по строгим производственным процессам.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Вы работаете с компанией, для которой качество превыше всего.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endParaRPr lang="en-US">
              <a:latin typeface="Calibri" charset="0"/>
              <a:ea typeface="Calibri" charset="0"/>
              <a:cs typeface="Calibri" charset="0"/>
            </a:endParaRP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Главная мысль: заботу о качестве никогда нельзя поручать другим!</a:t>
            </a:r>
          </a:p>
        </p:txBody>
      </p:sp>
    </p:spTree>
    <p:extLst>
      <p:ext uri="{BB962C8B-B14F-4D97-AF65-F5344CB8AC3E}">
        <p14:creationId xmlns:p14="http://schemas.microsoft.com/office/powerpoint/2010/main" val="173287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10900" y="4457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 b="0" i="0"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35509E8-1772-4934-8001-B11F174306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88"/>
          <a:stretch/>
        </p:blipFill>
        <p:spPr>
          <a:xfrm>
            <a:off x="2583038" y="-2100340"/>
            <a:ext cx="7081662" cy="843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2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453" y="697634"/>
            <a:ext cx="4832014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5400" dirty="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SCIENCE (ТЕХНОЛОГИИ) 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lvl="0">
              <a:lnSpc>
                <a:spcPct val="100000"/>
              </a:lnSpc>
              <a:defRPr b="0" i="0"/>
            </a:pPr>
            <a:r>
              <a:rPr lang="x-none"/>
              <a:t>Лучшие в отрасли исследования</a:t>
            </a:r>
          </a:p>
          <a:p>
            <a:pPr lvl="0">
              <a:lnSpc>
                <a:spcPct val="100000"/>
              </a:lnSpc>
              <a:defRPr b="0" i="0"/>
            </a:pPr>
            <a:r>
              <a:rPr lang="x-none"/>
              <a:t>Независимые испытания</a:t>
            </a:r>
          </a:p>
          <a:p>
            <a:pPr lvl="0">
              <a:lnSpc>
                <a:spcPct val="100000"/>
              </a:lnSpc>
              <a:defRPr b="0" i="0"/>
            </a:pPr>
            <a:r>
              <a:rPr lang="x-none"/>
              <a:t>Разработка инновационных продуктов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88227" y="697634"/>
            <a:ext cx="1177661" cy="1177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D972B73-3933-44CE-8A0C-0CB7EA71E0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t="19389" r="9806" b="8831"/>
          <a:stretch/>
        </p:blipFill>
        <p:spPr>
          <a:xfrm>
            <a:off x="7005234" y="0"/>
            <a:ext cx="5186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0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30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ЛУЧШИЕ В ОТРАСЛИ ИССЛЕДОВАНИЯ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/>
              <a:t>Контроль качества эфирного масла начинается еще в поле, а затем продолжается в лаборатории</a:t>
            </a:r>
            <a:r>
              <a:rPr lang="x-none">
                <a:latin typeface="Calibri" charset="0"/>
                <a:ea typeface="Calibri" charset="0"/>
                <a:cs typeface="Calibri" charset="0"/>
              </a:rPr>
              <a:t>.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Нашу ведущую в отрасли научно-исследовательскую группу возглавляет директор по научной деятельности доктор Майк Бух. 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Суммарный опыт работы ее участников составляет 180 лет.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В лабораториях Young Living используются передовые методики работы.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Тестирование проводится на современном оборудовании.</a:t>
            </a:r>
          </a:p>
        </p:txBody>
      </p:sp>
    </p:spTree>
    <p:extLst>
      <p:ext uri="{BB962C8B-B14F-4D97-AF65-F5344CB8AC3E}">
        <p14:creationId xmlns:p14="http://schemas.microsoft.com/office/powerpoint/2010/main" val="5644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30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ПРОХОЖДЕНИЕ ТЕСТИРОВАНИЯ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7095247" y="2332619"/>
            <a:ext cx="1610697" cy="596900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040018" y="2444345"/>
            <a:ext cx="1612308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b="0" i="0"/>
            </a:pPr>
            <a:r>
              <a:rPr lang="x-none">
                <a:solidFill>
                  <a:schemeClr val="bg1"/>
                </a:solidFill>
              </a:rPr>
              <a:t>НЕ ПРОЙДЕНО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7095247" y="4478289"/>
            <a:ext cx="1610697" cy="596900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7040018" y="4590015"/>
            <a:ext cx="1612308" cy="91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b="0" i="0"/>
            </a:pPr>
            <a:r>
              <a:rPr lang="x-none">
                <a:solidFill>
                  <a:schemeClr val="bg1"/>
                </a:solidFill>
              </a:rPr>
              <a:t>ПОВТОРНОЕ ТЕСТИРОВАНИЕ</a:t>
            </a:r>
          </a:p>
        </p:txBody>
      </p:sp>
      <p:sp>
        <p:nvSpPr>
          <p:cNvPr id="38" name="Rectangle: Rounded Corners 10"/>
          <p:cNvSpPr/>
          <p:nvPr/>
        </p:nvSpPr>
        <p:spPr>
          <a:xfrm>
            <a:off x="8839125" y="2017244"/>
            <a:ext cx="1940224" cy="1504420"/>
          </a:xfrm>
          <a:prstGeom prst="roundRect">
            <a:avLst/>
          </a:prstGeom>
          <a:solidFill>
            <a:schemeClr val="accent4"/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Утилизация продукта</a:t>
            </a:r>
          </a:p>
        </p:txBody>
      </p:sp>
      <p:sp>
        <p:nvSpPr>
          <p:cNvPr id="39" name="Rectangle: Rounded Corners 10"/>
          <p:cNvSpPr/>
          <p:nvPr/>
        </p:nvSpPr>
        <p:spPr>
          <a:xfrm>
            <a:off x="8857111" y="4116992"/>
            <a:ext cx="1940224" cy="1504420"/>
          </a:xfrm>
          <a:prstGeom prst="roundRect">
            <a:avLst/>
          </a:prstGeom>
          <a:solidFill>
            <a:schemeClr val="accent4"/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Выпуск продукта</a:t>
            </a:r>
          </a:p>
        </p:txBody>
      </p:sp>
      <p:grpSp>
        <p:nvGrpSpPr>
          <p:cNvPr id="46" name="Group 45"/>
          <p:cNvGrpSpPr/>
          <p:nvPr/>
        </p:nvGrpSpPr>
        <p:grpSpPr>
          <a:xfrm rot="20778417">
            <a:off x="3229503" y="3285640"/>
            <a:ext cx="1665121" cy="596900"/>
            <a:chOff x="7067743" y="4192837"/>
            <a:chExt cx="1665121" cy="596900"/>
          </a:xfrm>
        </p:grpSpPr>
        <p:sp>
          <p:nvSpPr>
            <p:cNvPr id="47" name="Right Arrow 46"/>
            <p:cNvSpPr/>
            <p:nvPr/>
          </p:nvSpPr>
          <p:spPr>
            <a:xfrm>
              <a:off x="7122167" y="4192837"/>
              <a:ext cx="1610697" cy="596900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 w="12700" cap="flat" algn="ctr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066938" y="4304562"/>
              <a:ext cx="1612308" cy="36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 b="0" i="0"/>
              </a:pPr>
              <a:r>
                <a:rPr lang="x-none">
                  <a:solidFill>
                    <a:schemeClr val="bg1"/>
                  </a:solidFill>
                </a:rPr>
                <a:t>НЕ ПРОЙДЕНО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 rot="533620">
            <a:off x="3244488" y="4332557"/>
            <a:ext cx="1665121" cy="596900"/>
            <a:chOff x="7067743" y="4192837"/>
            <a:chExt cx="1665121" cy="596900"/>
          </a:xfrm>
        </p:grpSpPr>
        <p:sp>
          <p:nvSpPr>
            <p:cNvPr id="50" name="Right Arrow 49"/>
            <p:cNvSpPr/>
            <p:nvPr/>
          </p:nvSpPr>
          <p:spPr>
            <a:xfrm>
              <a:off x="7122167" y="4192837"/>
              <a:ext cx="1610697" cy="596900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 w="12700" cap="flat" algn="ctr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066938" y="4304562"/>
              <a:ext cx="1612308" cy="36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 b="0" i="0"/>
              </a:pPr>
              <a:r>
                <a:rPr lang="x-none">
                  <a:solidFill>
                    <a:schemeClr val="bg1"/>
                  </a:solidFill>
                </a:rPr>
                <a:t>ПРОЙДЕНО</a:t>
              </a:r>
            </a:p>
          </p:txBody>
        </p:sp>
      </p:grpSp>
      <p:sp>
        <p:nvSpPr>
          <p:cNvPr id="52" name="Rectangle: Rounded Corners 10"/>
          <p:cNvSpPr/>
          <p:nvPr/>
        </p:nvSpPr>
        <p:spPr>
          <a:xfrm>
            <a:off x="1123735" y="3680309"/>
            <a:ext cx="1940224" cy="1504420"/>
          </a:xfrm>
          <a:prstGeom prst="roundRect">
            <a:avLst/>
          </a:prstGeom>
          <a:solidFill>
            <a:schemeClr val="accent4"/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Контроль качества</a:t>
            </a:r>
            <a:br>
              <a:rPr lang="x-none" sz="2800">
                <a:latin typeface="Calibri" charset="0"/>
                <a:ea typeface="Calibri" charset="0"/>
                <a:cs typeface="Calibri" charset="0"/>
              </a:rPr>
            </a:br>
            <a:r>
              <a:rPr lang="x-none" sz="2800">
                <a:latin typeface="Calibri" charset="0"/>
                <a:ea typeface="Calibri" charset="0"/>
                <a:cs typeface="Calibri" charset="0"/>
              </a:rPr>
              <a:t>Тестирование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88187" y="3588245"/>
            <a:ext cx="2185921" cy="1689209"/>
          </a:xfrm>
          <a:prstGeom prst="rect">
            <a:avLst/>
          </a:prstGeom>
          <a:noFill/>
          <a:ln w="12700" cap="flat" algn="ctr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endParaRPr lang="en-US"/>
          </a:p>
        </p:txBody>
      </p:sp>
      <p:sp>
        <p:nvSpPr>
          <p:cNvPr id="54" name="Bent-Up Arrow 53"/>
          <p:cNvSpPr/>
          <p:nvPr/>
        </p:nvSpPr>
        <p:spPr>
          <a:xfrm rot="10800000">
            <a:off x="1805791" y="2444345"/>
            <a:ext cx="3059456" cy="1104001"/>
          </a:xfrm>
          <a:prstGeom prst="bentUpArrow">
            <a:avLst/>
          </a:prstGeom>
          <a:solidFill>
            <a:schemeClr val="bg1">
              <a:lumMod val="75000"/>
            </a:scheme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endParaRPr lang="en-US"/>
          </a:p>
        </p:txBody>
      </p:sp>
      <p:sp>
        <p:nvSpPr>
          <p:cNvPr id="55" name="Rectangle: Rounded Corners 10"/>
          <p:cNvSpPr/>
          <p:nvPr/>
        </p:nvSpPr>
        <p:spPr>
          <a:xfrm>
            <a:off x="5012062" y="2017244"/>
            <a:ext cx="1940224" cy="1504420"/>
          </a:xfrm>
          <a:prstGeom prst="roundRect">
            <a:avLst/>
          </a:prstGeom>
          <a:solidFill>
            <a:schemeClr val="accent4"/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НИОКР</a:t>
            </a:r>
          </a:p>
        </p:txBody>
      </p:sp>
      <p:sp>
        <p:nvSpPr>
          <p:cNvPr id="56" name="Rectangle: Rounded Corners 10"/>
          <p:cNvSpPr/>
          <p:nvPr/>
        </p:nvSpPr>
        <p:spPr>
          <a:xfrm>
            <a:off x="5012062" y="4116992"/>
            <a:ext cx="1940224" cy="1504420"/>
          </a:xfrm>
          <a:prstGeom prst="roundRect">
            <a:avLst/>
          </a:prstGeom>
          <a:solidFill>
            <a:schemeClr val="accent4"/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Разлив или смешивание</a:t>
            </a:r>
          </a:p>
        </p:txBody>
      </p:sp>
    </p:spTree>
    <p:extLst>
      <p:ext uri="{BB962C8B-B14F-4D97-AF65-F5344CB8AC3E}">
        <p14:creationId xmlns:p14="http://schemas.microsoft.com/office/powerpoint/2010/main" val="154199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000" dirty="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КАЖДАЯ ПАРТИЯ ЭФИРНОГО МАСЛА ПРОХОДИТ</a:t>
            </a:r>
            <a:br>
              <a:rPr lang="x-none" sz="4000" dirty="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x-none" sz="4000" dirty="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РАЗЛИЧНЫЕ ПРОВЕРКИ, ВКЛЮЧАЯ: 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1" y="4155310"/>
            <a:ext cx="3383486" cy="2200507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 b="0" i="0"/>
            </a:pPr>
            <a:r>
              <a:rPr lang="x-none" sz="1800" dirty="0">
                <a:latin typeface="Calibri" charset="0"/>
                <a:ea typeface="Calibri" charset="0"/>
                <a:cs typeface="Calibri" charset="0"/>
              </a:rPr>
              <a:t>газовую хроматографию / масс-спектрометрию (GCMS)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1600" dirty="0">
                <a:latin typeface="Calibri" charset="0"/>
                <a:ea typeface="Calibri" charset="0"/>
                <a:cs typeface="Calibri" charset="0"/>
              </a:rPr>
              <a:t>С помощью этого базового тестирования можно получить профиль состава масла, используемый для обнаружения загрязняющих веществ, например тяжелых металлов и пестицидов. </a:t>
            </a:r>
          </a:p>
        </p:txBody>
      </p:sp>
      <p:sp>
        <p:nvSpPr>
          <p:cNvPr id="5" name="Content Placeholder 12"/>
          <p:cNvSpPr txBox="1"/>
          <p:nvPr/>
        </p:nvSpPr>
        <p:spPr>
          <a:xfrm>
            <a:off x="4266979" y="4155310"/>
            <a:ext cx="3383486" cy="220050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 b="0" i="0"/>
            </a:pPr>
            <a:r>
              <a:rPr lang="x-none" sz="1800">
                <a:latin typeface="Calibri" charset="0"/>
                <a:ea typeface="Calibri" charset="0"/>
                <a:cs typeface="Calibri" charset="0"/>
              </a:rPr>
              <a:t>масс-спектрометрию соотношений стабильных изотопов (IRMS): в нашей лаборатории используется два аппарата для этого высокоспециализированного процесса.</a:t>
            </a:r>
          </a:p>
          <a:p>
            <a:pPr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1800">
                <a:latin typeface="Calibri" charset="0"/>
                <a:ea typeface="Calibri" charset="0"/>
                <a:cs typeface="Calibri" charset="0"/>
              </a:rPr>
              <a:t>Это стандартное тестирование показывает, получено ли масло из органического или синтетического источника.</a:t>
            </a:r>
          </a:p>
        </p:txBody>
      </p:sp>
      <p:sp>
        <p:nvSpPr>
          <p:cNvPr id="6" name="Content Placeholder 12"/>
          <p:cNvSpPr txBox="1"/>
          <p:nvPr/>
        </p:nvSpPr>
        <p:spPr>
          <a:xfrm>
            <a:off x="7650465" y="4155310"/>
            <a:ext cx="3383486" cy="2200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 b="0" i="0"/>
            </a:pPr>
            <a:r>
              <a:rPr lang="x-none" sz="1800">
                <a:latin typeface="Calibri" charset="0"/>
                <a:ea typeface="Calibri" charset="0"/>
                <a:cs typeface="Calibri" charset="0"/>
              </a:rPr>
              <a:t>Помимо этих основных испытаний мы проводим дополнительные, более специализированные органолептические, химические, физические и микробиологические проверки.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 b="0" i="0"/>
            </a:pPr>
            <a:endParaRPr lang="en-US" sz="180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B2089F5-F211-4991-B412-66631EE3F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063" y="1609475"/>
            <a:ext cx="2301847" cy="2496610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xmlns="" id="{0888B1FD-31F9-4B44-A3AA-0B524BD89A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9"/>
          <a:stretch/>
        </p:blipFill>
        <p:spPr bwMode="auto">
          <a:xfrm>
            <a:off x="4365007" y="1609475"/>
            <a:ext cx="2027519" cy="249661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xmlns="" id="{793958C7-49C8-4596-8EA8-D98DDAE336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1024" y="1609475"/>
            <a:ext cx="1853185" cy="11839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8D23B3B-88D8-47CA-B4F6-2664E07F5F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0033" y="1609475"/>
            <a:ext cx="1656551" cy="24966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2492550-436D-42D3-B6AF-21D9F2571D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0259" y="2855961"/>
            <a:ext cx="1878249" cy="127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7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30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ДОПОЛНИТЕЛЬНЫЕ ПРОВЕРКИ И ХРАНЕНИЕ ДАННЫХ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Другие продукты Young Living проходят тесты для определения чистоты и срока годности. 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Результаты таких тестов вводятся в обширную базу данных.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Эта база содержит данные исследований более чем за два десятилетия и является одной из крупнейших в своем роде во всем мире.</a:t>
            </a:r>
          </a:p>
        </p:txBody>
      </p:sp>
    </p:spTree>
    <p:extLst>
      <p:ext uri="{BB962C8B-B14F-4D97-AF65-F5344CB8AC3E}">
        <p14:creationId xmlns:p14="http://schemas.microsoft.com/office/powerpoint/2010/main" val="161666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30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НЕЗАВИСИМЫЕ ИСПЫТАНИЯ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При необходимости образцы продукции проверяются в независимых аккредитованных лабораториях с высокой репутацией. В этих лабораториях: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работают сертифицированные специалисты по химическому анализу 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суммарный опыт работы сотрудников превышает 300 лет </a:t>
            </a:r>
          </a:p>
        </p:txBody>
      </p:sp>
    </p:spTree>
    <p:extLst>
      <p:ext uri="{BB962C8B-B14F-4D97-AF65-F5344CB8AC3E}">
        <p14:creationId xmlns:p14="http://schemas.microsoft.com/office/powerpoint/2010/main" val="18250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30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РАЗРАБОТКА ИННОВАЦИОННЫХ ПРОДУКТОВ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Всестороннее внимание к чистоте и эффективности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В каждой рецептуре используются самые чистые и инновационные ингредиенты </a:t>
            </a:r>
          </a:p>
          <a:p>
            <a:pPr lvl="0">
              <a:defRPr b="0" i="0"/>
            </a:pPr>
            <a:r>
              <a:rPr lang="x-none"/>
              <a:t>Создание списка запрещенных ингредиентов, распространенных в потребительских продуктах</a:t>
            </a:r>
          </a:p>
          <a:p>
            <a:pPr lvl="0">
              <a:defRPr b="0" i="0"/>
            </a:pPr>
            <a:r>
              <a:rPr lang="x-none"/>
              <a:t>Создание списка новых, более эффективных и чистых ингредиентов</a:t>
            </a:r>
          </a:p>
          <a:p>
            <a:pPr lvl="0"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Это означает, что: </a:t>
            </a:r>
          </a:p>
          <a:p>
            <a:pPr lvl="2">
              <a:lnSpc>
                <a:spcPct val="100000"/>
              </a:lnSpc>
              <a:spcAft>
                <a:spcPts val="600"/>
              </a:spcAft>
              <a:buFont typeface=".AppleSystemUIFont" charset="-120"/>
              <a:buChar char="–"/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использовать наши продукты можно всей семьей без лишних сомнений</a:t>
            </a:r>
          </a:p>
          <a:p>
            <a:pPr lvl="2">
              <a:lnSpc>
                <a:spcPct val="100000"/>
              </a:lnSpc>
              <a:spcAft>
                <a:spcPts val="600"/>
              </a:spcAft>
              <a:buFont typeface=".AppleSystemUIFont" charset="-120"/>
              <a:buChar char="–"/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у вас становится на один повод для беспокойства меньше</a:t>
            </a:r>
          </a:p>
        </p:txBody>
      </p:sp>
    </p:spTree>
    <p:extLst>
      <p:ext uri="{BB962C8B-B14F-4D97-AF65-F5344CB8AC3E}">
        <p14:creationId xmlns:p14="http://schemas.microsoft.com/office/powerpoint/2010/main" val="76206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30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ЧТО ДЛЯ ВАС ГАРАНТИРУЕТ ИСПОЛЬЗОВАНИЕ ПРАВИЛЬНЫХ ТЕХНОЛОГИЙ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Вы получаете чистые, натуральные и эффективные ингредиенты, соответствующие нашим высоким научным стандартам.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Мы предоставляем вам превосходные продукты.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Приобретаемые вами эфирные масла, продукты и ингредиенты прошли строгие испытания.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Вы получаете натуральные продукты, достойные вашей семьи.</a:t>
            </a:r>
          </a:p>
        </p:txBody>
      </p:sp>
    </p:spTree>
    <p:extLst>
      <p:ext uri="{BB962C8B-B14F-4D97-AF65-F5344CB8AC3E}">
        <p14:creationId xmlns:p14="http://schemas.microsoft.com/office/powerpoint/2010/main" val="35868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10900" y="4457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 b="0" i="0"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1622EF3-F2AB-4BB4-93CF-1E4956C596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3"/>
          <a:stretch/>
        </p:blipFill>
        <p:spPr>
          <a:xfrm>
            <a:off x="2573932" y="-2095634"/>
            <a:ext cx="7089054" cy="845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4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11" name="Content Placeholder 12"/>
          <p:cNvSpPr txBox="1"/>
          <p:nvPr/>
        </p:nvSpPr>
        <p:spPr>
          <a:xfrm>
            <a:off x="581890" y="2158134"/>
            <a:ext cx="6073553" cy="39205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venir Roman" charset="0"/>
                <a:ea typeface="Avenir Roman" charset="0"/>
                <a:cs typeface="Avenir Roma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defRPr b="0" i="0"/>
            </a:pPr>
            <a:r>
              <a:rPr lang="x-none"/>
              <a:t>Стандарты высшего уровня</a:t>
            </a:r>
          </a:p>
          <a:p>
            <a:pPr lvl="0">
              <a:lnSpc>
                <a:spcPct val="100000"/>
              </a:lnSpc>
              <a:defRPr b="0" i="0"/>
            </a:pPr>
            <a:r>
              <a:rPr lang="x-none"/>
              <a:t>Программа соблюдения норм устойчивого развития</a:t>
            </a:r>
          </a:p>
          <a:p>
            <a:pPr lvl="0">
              <a:lnSpc>
                <a:spcPct val="100000"/>
              </a:lnSpc>
              <a:defRPr b="0" i="0"/>
            </a:pPr>
            <a:r>
              <a:rPr lang="x-none"/>
              <a:t>Непрерывная усилия, призванные сделать нашу работу более экологичной 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737717" y="697634"/>
            <a:ext cx="5901574" cy="1325563"/>
          </a:xfrm>
        </p:spPr>
        <p:txBody>
          <a:bodyPr>
            <a:normAutofit fontScale="90000"/>
          </a:bodyPr>
          <a:lstStyle/>
          <a:p>
            <a:pPr>
              <a:defRPr b="0" i="0"/>
            </a:pPr>
            <a:r>
              <a:rPr lang="x-none" sz="6000" spc="300">
                <a:solidFill>
                  <a:srgbClr val="4AB95B"/>
                </a:solidFill>
                <a:latin typeface="Calibri" charset="0"/>
                <a:ea typeface="Calibri" charset="0"/>
                <a:cs typeface="Calibri" charset="0"/>
              </a:rPr>
              <a:t>STANDARDS (СТАНДАРТЫ)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88227" y="876532"/>
            <a:ext cx="936770" cy="9367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6ED00B0-BC02-49D5-9F3F-2C83E5800C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7" t="11970" r="3069" b="1398"/>
          <a:stretch/>
        </p:blipFill>
        <p:spPr>
          <a:xfrm>
            <a:off x="7031064" y="0"/>
            <a:ext cx="5160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1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300">
                <a:solidFill>
                  <a:srgbClr val="4AB95B"/>
                </a:solidFill>
                <a:latin typeface="Calibri" charset="0"/>
                <a:ea typeface="Calibri" charset="0"/>
                <a:cs typeface="Calibri" charset="0"/>
              </a:rPr>
              <a:t>СТАНДАРТЫ ВЫСШЕГО УРОВНЯ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4151941" cy="4838941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Мы налаживаем партнерские отношения с источниками, которые производят растительную продукцию с соблюдением закона и этических норм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" t="-2" r="3792" b="15608"/>
          <a:stretch/>
        </p:blipFill>
        <p:spPr>
          <a:xfrm>
            <a:off x="4860945" y="1776717"/>
            <a:ext cx="6749165" cy="3092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473387" y="4363655"/>
            <a:ext cx="6823504" cy="11758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Title 1"/>
          <p:cNvSpPr txBox="1"/>
          <p:nvPr/>
        </p:nvSpPr>
        <p:spPr>
          <a:xfrm>
            <a:off x="5428527" y="4454490"/>
            <a:ext cx="5741043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b="0" i="0"/>
            </a:pPr>
            <a:r>
              <a:rPr lang="x-none" sz="2000">
                <a:solidFill>
                  <a:schemeClr val="bg1"/>
                </a:solidFill>
                <a:latin typeface="Avenir Medium" charset="0"/>
                <a:ea typeface="Avenir Medium" charset="0"/>
                <a:cs typeface="Avenir Medium" charset="0"/>
              </a:rPr>
              <a:t>Лучшие партнеры со всего мира</a:t>
            </a:r>
          </a:p>
        </p:txBody>
      </p:sp>
    </p:spTree>
    <p:extLst>
      <p:ext uri="{BB962C8B-B14F-4D97-AF65-F5344CB8AC3E}">
        <p14:creationId xmlns:p14="http://schemas.microsoft.com/office/powerpoint/2010/main" val="7249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300">
                <a:solidFill>
                  <a:srgbClr val="4AB95B"/>
                </a:solidFill>
                <a:latin typeface="Calibri" charset="0"/>
                <a:ea typeface="Calibri" charset="0"/>
                <a:cs typeface="Calibri" charset="0"/>
              </a:rPr>
              <a:t>УСТОЙЧИВОЕ РАЗВИТИЕ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Всесторонний охват 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Первая программа в своем роде в отрасли 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Лучшие юристы со всего мира, которые: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следят за последними изменениями в законодательстве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сообщают нам о том, как надлежащим образом применять законы для самых важных бизнес-задач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определяют правовые факторы, связанные с уборкой урожая и охраной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112876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200">
                <a:solidFill>
                  <a:srgbClr val="4AB95B"/>
                </a:solidFill>
                <a:latin typeface="Calibri" charset="0"/>
                <a:ea typeface="Calibri" charset="0"/>
                <a:cs typeface="Calibri" charset="0"/>
              </a:rPr>
              <a:t>КАК МЫ ДЕЛАЕМ СВОЮ РАБОТУ БОЛЕЕ ЭКОЛОГИЧНОЙ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Мы делаем все возможное, чтобы соблюдать принципы устойчивого развития и с уважением относиться к Земле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Восстановление вырубленных деревьев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Переработка в офисах Young Living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 sz="2800">
                <a:latin typeface="Calibri" charset="0"/>
                <a:ea typeface="Calibri" charset="0"/>
                <a:cs typeface="Calibri" charset="0"/>
              </a:rPr>
              <a:t>Строительство нового главного всемирного офиса в городе Лихай, штат Юта, отвечающего стандартам LEED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92182" y="20950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 b="0" i="0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8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83912"/>
            <a:ext cx="11028220" cy="1325563"/>
          </a:xfrm>
        </p:spPr>
        <p:txBody>
          <a:bodyPr>
            <a:noAutofit/>
          </a:bodyPr>
          <a:lstStyle/>
          <a:p>
            <a:pPr>
              <a:defRPr b="0" i="0"/>
            </a:pPr>
            <a:r>
              <a:rPr lang="x-none" sz="4200">
                <a:solidFill>
                  <a:srgbClr val="4AB95B"/>
                </a:solidFill>
                <a:latin typeface="Calibri" charset="0"/>
                <a:ea typeface="Calibri" charset="0"/>
                <a:cs typeface="Calibri" charset="0"/>
              </a:rPr>
              <a:t>ЧТО ДЛЯ ВАС ГАРАНТИРУЕТ СОБЛЮДЕНИЕ СТАНДАРТОВ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581890" y="1609475"/>
            <a:ext cx="11028220" cy="4838941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Вы можете с полной уверенностью делиться своей увлеченностью Young Living.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Вы работаете с компанией, которая придерживается принципов этики на сложном глобальном рынке.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You can have pride that Young Living has set the high standards for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the rest of the industry and the world with its first-of-its-kind standard, the Sustainability Program.</a:t>
            </a:r>
          </a:p>
          <a:p>
            <a:pPr lvl="0">
              <a:lnSpc>
                <a:spcPct val="100000"/>
              </a:lnSpc>
              <a:spcAft>
                <a:spcPts val="600"/>
              </a:spcAft>
              <a:defRPr b="0" i="0"/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Because Young Living is so heavily invested in partnering with the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earth and protecting nature, you can be assured that the products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you love will be around for a long time.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92182" y="20950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 b="0" i="0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0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8648" r="30004" b="39733"/>
          <a:stretch/>
        </p:blipFill>
        <p:spPr>
          <a:xfrm flipH="1">
            <a:off x="0" y="2132431"/>
            <a:ext cx="8533959" cy="4725569"/>
          </a:xfrm>
          <a:prstGeom prst="rect">
            <a:avLst/>
          </a:prstGeom>
        </p:spPr>
      </p:pic>
      <p:sp>
        <p:nvSpPr>
          <p:cNvPr id="13" name="Content Placeholder 12"/>
          <p:cNvSpPr>
            <a:spLocks noGrp="1"/>
          </p:cNvSpPr>
          <p:nvPr>
            <p:ph sz="half" idx="10"/>
          </p:nvPr>
        </p:nvSpPr>
        <p:spPr>
          <a:xfrm>
            <a:off x="990600" y="1018572"/>
            <a:ext cx="5329177" cy="5185457"/>
          </a:xfrm>
        </p:spPr>
        <p:txBody>
          <a:bodyPr>
            <a:normAutofit fontScale="87500" lnSpcReduction="10000"/>
          </a:bodyPr>
          <a:lstStyle/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Три фундаментальные составляющие поддерживают друг друга и помогают предоставлять вам и вашей семье продукцию самого высокого качества — от семян и создания рецептуры до конечного результата в ваших руках.</a:t>
            </a: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 b="0" i="0"/>
            </a:pPr>
            <a:r>
              <a:rPr lang="x-none">
                <a:latin typeface="Calibri" charset="0"/>
                <a:ea typeface="Calibri" charset="0"/>
                <a:cs typeface="Calibri" charset="0"/>
              </a:rPr>
              <a:t>Мы стремимся постоянно совершенствовать свои производственные процессы, чтобы вы могли получать чистые и натуральные продукты, о составе которых можно не волноваться.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86DBE8C-7E09-44B2-980A-76D2C16C1D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64"/>
          <a:stretch/>
        </p:blipFill>
        <p:spPr>
          <a:xfrm>
            <a:off x="5553536" y="-1781767"/>
            <a:ext cx="6574523" cy="782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7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350" y="1431972"/>
            <a:ext cx="4004270" cy="399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4.10.24"/>
  <p:tag name="AS_TITLE" val="Aspose.Slides for .NET 4.0 Client Profile"/>
  <p:tag name="AS_VERSION" val="14.8.1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895</TotalTime>
  <Words>2451</Words>
  <Application>Microsoft Office PowerPoint</Application>
  <PresentationFormat>Custom</PresentationFormat>
  <Paragraphs>229</Paragraphs>
  <Slides>30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SEED TO SEAL®</vt:lpstr>
      <vt:lpstr>PowerPoint Presentation</vt:lpstr>
      <vt:lpstr>PowerPoint Presentation</vt:lpstr>
      <vt:lpstr>PowerPoint Presentation</vt:lpstr>
      <vt:lpstr>SOURCING (ПОДБОР ИСТОЧНИКОВ СЫРЬЯ)</vt:lpstr>
      <vt:lpstr>СТРАТЕГИЧЕСКИЙ ПОДБОР ИСТОЧНИКОВ СЫРЬЯ ДЛЯ ЭФИРНЫХ МАСЕЛ</vt:lpstr>
      <vt:lpstr>ТИПЫ ПОСТАВЩИКОВ</vt:lpstr>
      <vt:lpstr>PowerPoint Presentation</vt:lpstr>
      <vt:lpstr>ПРИНЦИПЫ ПАРТНЕРСТВА</vt:lpstr>
      <vt:lpstr>ВЫБОР МАСЛА</vt:lpstr>
      <vt:lpstr>ПРОИЗВОДСТВО</vt:lpstr>
      <vt:lpstr>СТОРОННЕЕ ПОДТВЕРЖДЕНИЕ СООТВЕТСТВИЯ</vt:lpstr>
      <vt:lpstr>ЧТО ДЛЯ ВАС ГАРАНТИРУЕТ НАШ ПРОЦЕСС ПОДБОРА ИСТОЧНИКОВ СЫРЬЯ</vt:lpstr>
      <vt:lpstr>PowerPoint Presentation</vt:lpstr>
      <vt:lpstr>SCIENCE (ТЕХНОЛОГИИ) </vt:lpstr>
      <vt:lpstr>ЛУЧШИЕ В ОТРАСЛИ ИССЛЕДОВАНИЯ</vt:lpstr>
      <vt:lpstr>ПРОХОЖДЕНИЕ ТЕСТИРОВАНИЯ</vt:lpstr>
      <vt:lpstr>КАЖДАЯ ПАРТИЯ ЭФИРНОГО МАСЛА ПРОХОДИТ РАЗЛИЧНЫЕ ПРОВЕРКИ, ВКЛЮЧАЯ: </vt:lpstr>
      <vt:lpstr>ДОПОЛНИТЕЛЬНЫЕ ПРОВЕРКИ И ХРАНЕНИЕ ДАННЫХ</vt:lpstr>
      <vt:lpstr>НЕЗАВИСИМЫЕ ИСПЫТАНИЯ</vt:lpstr>
      <vt:lpstr>РАЗРАБОТКА ИННОВАЦИОННЫХ ПРОДУКТОВ</vt:lpstr>
      <vt:lpstr>ЧТО ДЛЯ ВАС ГАРАНТИРУЕТ ИСПОЛЬЗОВАНИЕ ПРАВИЛЬНЫХ ТЕХНОЛОГИЙ</vt:lpstr>
      <vt:lpstr>PowerPoint Presentation</vt:lpstr>
      <vt:lpstr>STANDARDS (СТАНДАРТЫ)</vt:lpstr>
      <vt:lpstr>СТАНДАРТЫ ВЫСШЕГО УРОВНЯ</vt:lpstr>
      <vt:lpstr>УСТОЙЧИВОЕ РАЗВИТИЕ</vt:lpstr>
      <vt:lpstr>КАК МЫ ДЕЛАЕМ СВОЮ РАБОТУ БОЛЕЕ ЭКОЛОГИЧНОЙ</vt:lpstr>
      <vt:lpstr>ЧТО ДЛЯ ВАС ГАРАНТИРУЕТ СОБЛЮДЕНИЕ СТАНДАРТОВ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SEED TO SEAL®</dc:title>
  <dc:creator>Marisa Brodie</dc:creator>
  <cp:lastModifiedBy>Anglia Translations Ltd</cp:lastModifiedBy>
  <cp:revision>52</cp:revision>
  <cp:lastPrinted>2017-08-25T16:47:31Z</cp:lastPrinted>
  <dcterms:created xsi:type="dcterms:W3CDTF">2017-06-08T14:44:39Z</dcterms:created>
  <dcterms:modified xsi:type="dcterms:W3CDTF">2017-09-18T12:49:18Z</dcterms:modified>
</cp:coreProperties>
</file>