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1" r:id="rId2"/>
    <p:sldId id="273" r:id="rId3"/>
    <p:sldId id="274" r:id="rId4"/>
    <p:sldId id="261" r:id="rId5"/>
    <p:sldId id="260" r:id="rId6"/>
    <p:sldId id="267" r:id="rId7"/>
    <p:sldId id="279" r:id="rId8"/>
    <p:sldId id="264" r:id="rId9"/>
    <p:sldId id="278" r:id="rId10"/>
    <p:sldId id="268" r:id="rId11"/>
    <p:sldId id="280" r:id="rId12"/>
    <p:sldId id="266" r:id="rId13"/>
    <p:sldId id="282" r:id="rId1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ey Jensen" initials="HJ" lastIdx="1" clrIdx="0">
    <p:extLst/>
  </p:cmAuthor>
  <p:cmAuthor id="2" name="David Rawlings" initials="DR" lastIdx="1" clrIdx="1">
    <p:extLst/>
  </p:cmAuthor>
  <p:cmAuthor id="3" name="Lindee Wagstaff" initials="LW" lastIdx="20" clrIdx="2">
    <p:extLst/>
  </p:cmAuthor>
  <p:cmAuthor id="4" name="LEI-MK-MCL-5739 Elmore" initials=""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69958" autoAdjust="0"/>
  </p:normalViewPr>
  <p:slideViewPr>
    <p:cSldViewPr snapToGrid="0">
      <p:cViewPr varScale="1">
        <p:scale>
          <a:sx n="81" d="100"/>
          <a:sy n="81" d="100"/>
        </p:scale>
        <p:origin x="1752"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8D40CFC-98C7-477D-8E0A-06B5CA2441AE}" type="datetimeFigureOut">
              <a:rPr lang="en-US" smtClean="0"/>
              <a:t>3/10/2016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91CBA0E-6F0A-4867-85B1-DF27E44BF611}" type="slidenum">
              <a:rPr lang="en-US" smtClean="0"/>
              <a:t>‹#›</a:t>
            </a:fld>
            <a:endParaRPr lang="en-US" dirty="0"/>
          </a:p>
        </p:txBody>
      </p:sp>
    </p:spTree>
    <p:extLst>
      <p:ext uri="{BB962C8B-B14F-4D97-AF65-F5344CB8AC3E}">
        <p14:creationId xmlns:p14="http://schemas.microsoft.com/office/powerpoint/2010/main" val="93132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smtClean="0"/>
              <a:t>NingXia Red zählt</a:t>
            </a:r>
            <a:r>
              <a:rPr lang="de-DE" baseline="0" noProof="0" dirty="0" smtClean="0"/>
              <a:t> zu den </a:t>
            </a:r>
            <a:r>
              <a:rPr lang="de-DE" noProof="0" dirty="0" smtClean="0"/>
              <a:t>allerbeliebtesten Produkten von Young Living - ein nährstoffreiches Getränk mit </a:t>
            </a:r>
            <a:r>
              <a:rPr lang="de-DE" noProof="0" dirty="0" err="1" smtClean="0"/>
              <a:t>antioxidativ</a:t>
            </a:r>
            <a:r>
              <a:rPr lang="de-DE" noProof="0" dirty="0" smtClean="0"/>
              <a:t> wirkenden Superfrüchten und kraftvollen ätherischen</a:t>
            </a:r>
            <a:r>
              <a:rPr lang="de-DE" baseline="0" noProof="0" dirty="0" smtClean="0"/>
              <a:t> Ölen. NingXia Red enthält viele wichtige Nährstoffe, die in unserer modernen Ernährung manchmal zu kurz kommen oder sogar gänzlich fehlen, und die der Schlüssel zu mehr Wohlbefinden und Energie sein können. Und NingXia Red bietet Ihnen einen wunderbaren Weg, um voller Energie in den Tag zu starten.</a:t>
            </a:r>
            <a:endParaRPr lang="de-DE" noProof="0"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2</a:t>
            </a:fld>
            <a:endParaRPr lang="en-US" dirty="0"/>
          </a:p>
        </p:txBody>
      </p:sp>
    </p:spTree>
    <p:extLst>
      <p:ext uri="{BB962C8B-B14F-4D97-AF65-F5344CB8AC3E}">
        <p14:creationId xmlns:p14="http://schemas.microsoft.com/office/powerpoint/2010/main" val="3642830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smtClean="0"/>
              <a:t>NingXia Red spendet</a:t>
            </a:r>
            <a:r>
              <a:rPr lang="de-DE" baseline="0" noProof="0" dirty="0" smtClean="0"/>
              <a:t> Ihrem Körper und Ihrem Geist Energie und Kraft und erfrischt mit einer geschützten Mischung aus reinen ätherischen Ölen sowie hochwertigen Wolfsbeeren, die als hervorragende Quelle für Antioxidantien bekannt sind. Dazu versorgen viele weitere vitaminreiche Superfrüchte den Körper mit wichtigen Antioxidantien und essentiellen Nährstoffen - </a:t>
            </a:r>
            <a:r>
              <a:rPr lang="de-DE" noProof="0" dirty="0" smtClean="0"/>
              <a:t>NingXia Red ist </a:t>
            </a:r>
            <a:r>
              <a:rPr lang="de-DE" baseline="0" noProof="0" dirty="0" smtClean="0"/>
              <a:t>eine flüssige Nahrungsergänzung für den ganzen Körper!</a:t>
            </a:r>
            <a:endParaRPr lang="de-DE" noProof="0"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3</a:t>
            </a:fld>
            <a:endParaRPr lang="en-US" dirty="0"/>
          </a:p>
        </p:txBody>
      </p:sp>
    </p:spTree>
    <p:extLst>
      <p:ext uri="{BB962C8B-B14F-4D97-AF65-F5344CB8AC3E}">
        <p14:creationId xmlns:p14="http://schemas.microsoft.com/office/powerpoint/2010/main" val="2957297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Einer der vielen Gründe für NingXia Red ist, dass es den</a:t>
            </a:r>
            <a:r>
              <a:rPr lang="de-DE" sz="1300" baseline="0" noProof="0" dirty="0" smtClean="0"/>
              <a:t> Körper mit wichtigen Antioxidantien versorgt</a:t>
            </a:r>
            <a:r>
              <a:rPr lang="de-DE" sz="1300" noProof="0" dirty="0" smtClean="0"/>
              <a:t>.</a:t>
            </a:r>
          </a:p>
          <a:p>
            <a:endParaRPr lang="de-DE" sz="1300" noProof="0" dirty="0" smtClean="0"/>
          </a:p>
          <a:p>
            <a:r>
              <a:rPr lang="de-DE" sz="1300" noProof="0" dirty="0" smtClean="0"/>
              <a:t>Antioxidantien</a:t>
            </a:r>
            <a:r>
              <a:rPr lang="de-DE" sz="1300" baseline="0" noProof="0" dirty="0" smtClean="0"/>
              <a:t> sind Nährstoffe wie Vitamine, Mineralien und Enzyme, die uns helfen, die Wirkung der freien Radikale zu bekämpfen. Unser Körper ist tagtäglich der so genannten ‚Oxidation‘ ausgesetzt. Dabei können schädliche Nebenprodukte, die so genannten ‚Freien Radikale‘, entstehen. Diese freien Radikale können Zellen schädigen, vergleichbar mit dem chemischen Prozess, der einen angebissenen Apfel bräunlich werden lässt. Die Wirkung der freien Radikale kann durch Verschmutzungen, Stress, Giftstoffe, Rauchen oder Alkohol verstärkt werden.</a:t>
            </a:r>
            <a:endParaRPr lang="de-DE" sz="1300" noProof="0"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4</a:t>
            </a:fld>
            <a:endParaRPr lang="en-US" dirty="0"/>
          </a:p>
        </p:txBody>
      </p:sp>
    </p:spTree>
    <p:extLst>
      <p:ext uri="{BB962C8B-B14F-4D97-AF65-F5344CB8AC3E}">
        <p14:creationId xmlns:p14="http://schemas.microsoft.com/office/powerpoint/2010/main" val="3638807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NingXia Red bietet ein breites Spektrum an Antioxidantien und Pflanzenwirkstoffen.</a:t>
            </a:r>
          </a:p>
          <a:p>
            <a:endParaRPr lang="de-DE" sz="1300" noProof="0" dirty="0" smtClean="0"/>
          </a:p>
          <a:p>
            <a:r>
              <a:rPr lang="de-DE" sz="1300" noProof="0" dirty="0" smtClean="0"/>
              <a:t>Antioxidantien sind wichtig für die Gesundheit.</a:t>
            </a:r>
            <a:r>
              <a:rPr lang="de-DE" sz="1300" baseline="0" noProof="0" dirty="0" smtClean="0"/>
              <a:t> Aber egal, wie kraftvoll ein Antioxidans auch ist - man braucht von jedem einzelnen nur geringe Mengen. Für einen bestmöglichen Schutz gegen freie Radikale ist es viel wichtiger, dass dem Körper eine Vielzahl verschiedener Antioxidantien zugeführt wird. Der Schlüssel dazu liegt in einem ausgewogenen Gleichgewicht. So wie eine gesunde Ernährung eine Kombination aus verschiedenen Früchte- und Gemüsearten umfasst, kommt es auch bei einer gesundheitsfördernden, antioxidativen Nahrungsergänzung auf die richtige Mischung an.</a:t>
            </a:r>
            <a:r>
              <a:rPr lang="en-US" sz="1300" dirty="0"/>
              <a:t> </a:t>
            </a:r>
          </a:p>
        </p:txBody>
      </p:sp>
      <p:sp>
        <p:nvSpPr>
          <p:cNvPr id="4" name="Slide Number Placeholder 3"/>
          <p:cNvSpPr>
            <a:spLocks noGrp="1"/>
          </p:cNvSpPr>
          <p:nvPr>
            <p:ph type="sldNum" sz="quarter" idx="10"/>
          </p:nvPr>
        </p:nvSpPr>
        <p:spPr/>
        <p:txBody>
          <a:bodyPr/>
          <a:lstStyle/>
          <a:p>
            <a:fld id="{A91CBA0E-6F0A-4867-85B1-DF27E44BF611}" type="slidenum">
              <a:rPr lang="en-US" smtClean="0"/>
              <a:t>5</a:t>
            </a:fld>
            <a:endParaRPr lang="en-US" dirty="0"/>
          </a:p>
        </p:txBody>
      </p:sp>
    </p:spTree>
    <p:extLst>
      <p:ext uri="{BB962C8B-B14F-4D97-AF65-F5344CB8AC3E}">
        <p14:creationId xmlns:p14="http://schemas.microsoft.com/office/powerpoint/2010/main" val="1000194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NingXia Red bietet eine</a:t>
            </a:r>
            <a:r>
              <a:rPr lang="de-DE" sz="1300" baseline="0" noProof="0" dirty="0" smtClean="0"/>
              <a:t> Fülle an Antioxidantien, die den gesamten Körper unterstützen. Diese ausgewogene Mischung ist der Grund, warum so viele Menschen sich voller Energie, Vitalität und Elan fühlen, wenn sie mit NingXia Red starten. NingXia Red …</a:t>
            </a:r>
          </a:p>
          <a:p>
            <a:endParaRPr lang="de-DE" sz="1300" dirty="0" smtClean="0"/>
          </a:p>
          <a:p>
            <a:pPr marL="181240" indent="-181240">
              <a:buFont typeface="Arial"/>
              <a:buChar char="•"/>
            </a:pPr>
            <a:r>
              <a:rPr lang="de-DE" sz="1300" dirty="0" smtClean="0"/>
              <a:t>… ist dank seiner ausgewogenen</a:t>
            </a:r>
            <a:r>
              <a:rPr lang="de-DE" sz="1300" baseline="0" dirty="0" smtClean="0"/>
              <a:t> Mischung an Zutaten eine gesunde Nahrungsergänzung und Quelle des Wohlbefindens für den ganzen Körper</a:t>
            </a:r>
            <a:r>
              <a:rPr lang="de-DE" sz="1300" dirty="0" smtClean="0"/>
              <a:t>.</a:t>
            </a:r>
          </a:p>
          <a:p>
            <a:pPr marL="181240" indent="-181240">
              <a:buFont typeface="Arial"/>
              <a:buChar char="•"/>
            </a:pPr>
            <a:r>
              <a:rPr lang="de-DE" sz="1300" dirty="0" smtClean="0"/>
              <a:t>… enthält kraftvolle Zutaten, die eine</a:t>
            </a:r>
            <a:r>
              <a:rPr lang="de-DE" sz="1300" baseline="0" dirty="0" smtClean="0"/>
              <a:t> wichtige Rolle in vielen natürlichen antioxidativen Prozessen spielen.</a:t>
            </a:r>
            <a:endParaRPr lang="de-DE" sz="1300" dirty="0" smtClean="0"/>
          </a:p>
          <a:p>
            <a:pPr marL="181240" indent="-181240">
              <a:buFont typeface="Arial"/>
              <a:buChar char="•"/>
            </a:pPr>
            <a:r>
              <a:rPr lang="de-DE" sz="1300" dirty="0" smtClean="0"/>
              <a:t>… liefert ätherische</a:t>
            </a:r>
            <a:r>
              <a:rPr lang="de-DE" sz="1300" baseline="0" dirty="0" smtClean="0"/>
              <a:t> Zitrusöle, die den kraftvollen, natürlichen Wirkstoff d-Limonen enthalten.</a:t>
            </a:r>
            <a:endParaRPr lang="de-DE" sz="1300" dirty="0" smtClean="0"/>
          </a:p>
          <a:p>
            <a:pPr marL="181240" indent="-181240">
              <a:buFont typeface="Arial"/>
              <a:buChar char="•"/>
            </a:pPr>
            <a:r>
              <a:rPr lang="de-DE" sz="1300" dirty="0" smtClean="0"/>
              <a:t>… besitzt weitere wirkungsvolle Inhaltsstoffe,</a:t>
            </a:r>
            <a:r>
              <a:rPr lang="de-DE" sz="1300" baseline="0" dirty="0" smtClean="0"/>
              <a:t> unter anderem Wolfsbeeren, die für ihre gesundheitsfördernde Wirkung bekannt sind.</a:t>
            </a:r>
            <a:endParaRPr lang="de-DE" sz="1300" dirty="0" smtClean="0"/>
          </a:p>
          <a:p>
            <a:pPr marL="181240" indent="-181240">
              <a:buFont typeface="Arial"/>
              <a:buChar char="•"/>
            </a:pPr>
            <a:r>
              <a:rPr lang="de-DE" sz="1300" dirty="0" smtClean="0"/>
              <a:t>… ist ein gesundes Getränk für jeden Tag.</a:t>
            </a:r>
          </a:p>
        </p:txBody>
      </p:sp>
      <p:sp>
        <p:nvSpPr>
          <p:cNvPr id="4" name="Slide Number Placeholder 3"/>
          <p:cNvSpPr>
            <a:spLocks noGrp="1"/>
          </p:cNvSpPr>
          <p:nvPr>
            <p:ph type="sldNum" sz="quarter" idx="10"/>
          </p:nvPr>
        </p:nvSpPr>
        <p:spPr/>
        <p:txBody>
          <a:bodyPr/>
          <a:lstStyle/>
          <a:p>
            <a:fld id="{A91CBA0E-6F0A-4867-85B1-DF27E44BF611}" type="slidenum">
              <a:rPr lang="en-US" smtClean="0"/>
              <a:t>6</a:t>
            </a:fld>
            <a:endParaRPr lang="en-US" dirty="0"/>
          </a:p>
        </p:txBody>
      </p:sp>
    </p:spTree>
    <p:extLst>
      <p:ext uri="{BB962C8B-B14F-4D97-AF65-F5344CB8AC3E}">
        <p14:creationId xmlns:p14="http://schemas.microsoft.com/office/powerpoint/2010/main" val="896006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NingXia Red enthält das Püree aus ganzen Wolfsbeeren.</a:t>
            </a:r>
            <a:r>
              <a:rPr lang="de-DE" sz="1300" baseline="0" noProof="0" dirty="0" smtClean="0"/>
              <a:t> Wir nutzen die gesamten wertvollen Bestandteile – Saft, Schale, Samen und die Frucht selbst -, um sicherzustellen, dass jede unserer Flaschen die optimale Mischung an Nährstoffen aus dieser einzigartigen Frucht enthält. </a:t>
            </a:r>
          </a:p>
          <a:p>
            <a:endParaRPr lang="de-DE" sz="1300" baseline="0" noProof="0" dirty="0" smtClean="0"/>
          </a:p>
          <a:p>
            <a:r>
              <a:rPr lang="de-DE" sz="1300" baseline="0" noProof="0" dirty="0" smtClean="0"/>
              <a:t>Unsere Wolfsbeeren kommen aus der Provinz NingXia im Norden Chinas, wo die Frucht schon seit Jahrhunderten verehrt wird. Sie enthält sämtliche essentiellen Aminosäuren und hat mit 13 Prozent den höchsten Proteingehalt aller Früchte. Wissenschaftliche Untersuchungen belegen immer wieder den hohen Wert der Wolfsbeere für unsere Ernährung.</a:t>
            </a:r>
            <a:endParaRPr lang="de-DE" sz="1300" noProof="0"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7</a:t>
            </a:fld>
            <a:endParaRPr lang="en-US" dirty="0"/>
          </a:p>
        </p:txBody>
      </p:sp>
    </p:spTree>
    <p:extLst>
      <p:ext uri="{BB962C8B-B14F-4D97-AF65-F5344CB8AC3E}">
        <p14:creationId xmlns:p14="http://schemas.microsoft.com/office/powerpoint/2010/main" val="341242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Zur NingXia</a:t>
            </a:r>
            <a:r>
              <a:rPr lang="de-DE" sz="1300" baseline="0" noProof="0" dirty="0" smtClean="0"/>
              <a:t> Red-Rezeptur gehören auch wertvolle ätherische Öle – ein weiteres Alleinstellungsmerkmal dieses einzigartigen Produkts. Die ätherischen Öle von Orange, Tangerine, Zitrone und Yuzu enthalten kraftvolles d-Limonen und runden den angenehmen Duft und Geschmack von NingXia Red ab.</a:t>
            </a:r>
            <a:endParaRPr lang="en-US" sz="1300" dirty="0"/>
          </a:p>
          <a:p>
            <a:endParaRPr lang="en-US" sz="1300" dirty="0"/>
          </a:p>
        </p:txBody>
      </p:sp>
      <p:sp>
        <p:nvSpPr>
          <p:cNvPr id="4" name="Slide Number Placeholder 3"/>
          <p:cNvSpPr>
            <a:spLocks noGrp="1"/>
          </p:cNvSpPr>
          <p:nvPr>
            <p:ph type="sldNum" sz="quarter" idx="10"/>
          </p:nvPr>
        </p:nvSpPr>
        <p:spPr/>
        <p:txBody>
          <a:bodyPr/>
          <a:lstStyle/>
          <a:p>
            <a:fld id="{A91CBA0E-6F0A-4867-85B1-DF27E44BF611}" type="slidenum">
              <a:rPr lang="en-US" smtClean="0"/>
              <a:t>8</a:t>
            </a:fld>
            <a:endParaRPr lang="en-US" dirty="0"/>
          </a:p>
        </p:txBody>
      </p:sp>
    </p:spTree>
    <p:extLst>
      <p:ext uri="{BB962C8B-B14F-4D97-AF65-F5344CB8AC3E}">
        <p14:creationId xmlns:p14="http://schemas.microsoft.com/office/powerpoint/2010/main" val="580853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Neben der Wolfsbeere enthält NingXia</a:t>
            </a:r>
            <a:r>
              <a:rPr lang="de-DE" sz="1300" baseline="0" noProof="0" dirty="0" smtClean="0"/>
              <a:t> Red viele weitere nährstoffreiche Früchte: </a:t>
            </a:r>
            <a:r>
              <a:rPr lang="de-DE" sz="1300" baseline="0" noProof="0" dirty="0" err="1" smtClean="0"/>
              <a:t>Aronia</a:t>
            </a:r>
            <a:r>
              <a:rPr lang="de-DE" sz="1300" baseline="0" noProof="0" dirty="0" smtClean="0"/>
              <a:t>, Blaubeere, Kirsche, Granatapfel und Pflaume. Gemeinsam liefern sie ein breites Spektrum an </a:t>
            </a:r>
            <a:r>
              <a:rPr lang="de-DE" sz="1300" baseline="0" noProof="0" dirty="0" err="1" smtClean="0"/>
              <a:t>antioxidativer</a:t>
            </a:r>
            <a:r>
              <a:rPr lang="de-DE" sz="1300" baseline="0" noProof="0" dirty="0" smtClean="0"/>
              <a:t> Aktivität, die dem Körper Energie und Kraft verleiht und gleichzeitig erfrischt.</a:t>
            </a:r>
          </a:p>
          <a:p>
            <a:endParaRPr lang="de-DE" sz="1300" baseline="0" noProof="0" dirty="0" smtClean="0"/>
          </a:p>
          <a:p>
            <a:r>
              <a:rPr lang="de-DE" sz="1300" baseline="0" noProof="0" dirty="0" smtClean="0"/>
              <a:t>Die Früchte besitzen einen hohen Anteil an </a:t>
            </a:r>
            <a:r>
              <a:rPr lang="de-DE" sz="1300" baseline="0" noProof="0" dirty="0" err="1" smtClean="0"/>
              <a:t>bioflavonoiden</a:t>
            </a:r>
            <a:r>
              <a:rPr lang="de-DE" sz="1300" baseline="0" noProof="0" dirty="0" smtClean="0"/>
              <a:t> und </a:t>
            </a:r>
            <a:r>
              <a:rPr lang="de-DE" sz="1300" baseline="0" noProof="0" dirty="0" err="1" smtClean="0"/>
              <a:t>phenolen</a:t>
            </a:r>
            <a:r>
              <a:rPr lang="de-DE" sz="1300" baseline="0" noProof="0" dirty="0" smtClean="0"/>
              <a:t> Verbindungen wie Anthocyane und </a:t>
            </a:r>
            <a:r>
              <a:rPr lang="de-DE" sz="1300" baseline="0" noProof="0" dirty="0" err="1" smtClean="0"/>
              <a:t>Zeaxanthin</a:t>
            </a:r>
            <a:r>
              <a:rPr lang="de-DE" sz="1300" baseline="0" noProof="0" dirty="0" smtClean="0"/>
              <a:t>, beides sehr kraftvolle sekundäre Pflanzenstoffe.</a:t>
            </a:r>
          </a:p>
        </p:txBody>
      </p:sp>
      <p:sp>
        <p:nvSpPr>
          <p:cNvPr id="4" name="Slide Number Placeholder 3"/>
          <p:cNvSpPr>
            <a:spLocks noGrp="1"/>
          </p:cNvSpPr>
          <p:nvPr>
            <p:ph type="sldNum" sz="quarter" idx="10"/>
          </p:nvPr>
        </p:nvSpPr>
        <p:spPr/>
        <p:txBody>
          <a:bodyPr/>
          <a:lstStyle/>
          <a:p>
            <a:fld id="{A91CBA0E-6F0A-4867-85B1-DF27E44BF611}" type="slidenum">
              <a:rPr lang="en-US" smtClean="0"/>
              <a:t>9</a:t>
            </a:fld>
            <a:endParaRPr lang="en-US" dirty="0"/>
          </a:p>
        </p:txBody>
      </p:sp>
    </p:spTree>
    <p:extLst>
      <p:ext uri="{BB962C8B-B14F-4D97-AF65-F5344CB8AC3E}">
        <p14:creationId xmlns:p14="http://schemas.microsoft.com/office/powerpoint/2010/main" val="3177870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300" noProof="0" dirty="0" smtClean="0"/>
              <a:t>Young Living verwendet</a:t>
            </a:r>
            <a:r>
              <a:rPr lang="de-DE" sz="1300" baseline="0" noProof="0" dirty="0" smtClean="0"/>
              <a:t> einen geschützten Traubenkernextrakt, der eine Polyphenolverbindung enthält.</a:t>
            </a:r>
          </a:p>
          <a:p>
            <a:endParaRPr lang="de-DE" sz="1300" baseline="0" noProof="0" dirty="0" smtClean="0"/>
          </a:p>
          <a:p>
            <a:r>
              <a:rPr lang="de-DE" sz="1300" noProof="0" dirty="0" smtClean="0"/>
              <a:t>NingXia Red enthält</a:t>
            </a:r>
            <a:r>
              <a:rPr lang="de-DE" sz="1300" baseline="0" noProof="0" dirty="0" smtClean="0"/>
              <a:t> die milde Süße eines natürlichen, kalorienfreien Stevia-Extrakts.</a:t>
            </a:r>
            <a:endParaRPr lang="de-DE" sz="1300" noProof="0"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10</a:t>
            </a:fld>
            <a:endParaRPr lang="en-US" dirty="0"/>
          </a:p>
        </p:txBody>
      </p:sp>
    </p:spTree>
    <p:extLst>
      <p:ext uri="{BB962C8B-B14F-4D97-AF65-F5344CB8AC3E}">
        <p14:creationId xmlns:p14="http://schemas.microsoft.com/office/powerpoint/2010/main" val="1909053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1CBA0E-6F0A-4867-85B1-DF27E44BF611}" type="slidenum">
              <a:rPr lang="en-US" smtClean="0"/>
              <a:t>11</a:t>
            </a:fld>
            <a:endParaRPr lang="en-US" dirty="0"/>
          </a:p>
        </p:txBody>
      </p:sp>
    </p:spTree>
    <p:extLst>
      <p:ext uri="{BB962C8B-B14F-4D97-AF65-F5344CB8AC3E}">
        <p14:creationId xmlns:p14="http://schemas.microsoft.com/office/powerpoint/2010/main" val="4170579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smtClean="0"/>
              <a:t>Fragen Sie Ihr Publikum: “Wer</a:t>
            </a:r>
            <a:r>
              <a:rPr lang="de-DE" baseline="0" noProof="0" dirty="0" smtClean="0"/>
              <a:t> hat schon Erfahrungen mit den positiven Wirkungen von NingXia Red?”</a:t>
            </a:r>
            <a:endParaRPr lang="de-DE" noProof="0"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12</a:t>
            </a:fld>
            <a:endParaRPr lang="en-US" dirty="0"/>
          </a:p>
        </p:txBody>
      </p:sp>
    </p:spTree>
    <p:extLst>
      <p:ext uri="{BB962C8B-B14F-4D97-AF65-F5344CB8AC3E}">
        <p14:creationId xmlns:p14="http://schemas.microsoft.com/office/powerpoint/2010/main" val="2885495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888113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2190511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214698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409026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700572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03352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345791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411080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3908651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689551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2508728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accent2">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NINGXIA RED</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31431-4106-4600-B8FC-46D0E8792BE4}" type="datetimeFigureOut">
              <a:rPr lang="en-US" smtClean="0"/>
              <a:t>3/10/2016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21B45-1B9B-498C-A84B-1C7CAB48BDBA}" type="slidenum">
              <a:rPr lang="en-US" smtClean="0"/>
              <a:t>‹#›</a:t>
            </a:fld>
            <a:endParaRPr lang="en-US" dirty="0"/>
          </a:p>
        </p:txBody>
      </p:sp>
    </p:spTree>
    <p:extLst>
      <p:ext uri="{BB962C8B-B14F-4D97-AF65-F5344CB8AC3E}">
        <p14:creationId xmlns:p14="http://schemas.microsoft.com/office/powerpoint/2010/main" val="1582987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66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ingxia-R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0704" y="840099"/>
            <a:ext cx="9790593" cy="4092851"/>
          </a:xfrm>
          <a:prstGeom prst="rect">
            <a:avLst/>
          </a:prstGeom>
        </p:spPr>
      </p:pic>
    </p:spTree>
    <p:extLst>
      <p:ext uri="{BB962C8B-B14F-4D97-AF65-F5344CB8AC3E}">
        <p14:creationId xmlns:p14="http://schemas.microsoft.com/office/powerpoint/2010/main" val="491192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3646"/>
          <a:stretch/>
        </p:blipFill>
        <p:spPr>
          <a:xfrm>
            <a:off x="4464219" y="1782371"/>
            <a:ext cx="5255670" cy="3963176"/>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3395"/>
          <a:stretch/>
        </p:blipFill>
        <p:spPr>
          <a:xfrm>
            <a:off x="0" y="1788137"/>
            <a:ext cx="4585448" cy="399053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1565" y="1701266"/>
            <a:ext cx="2707329" cy="4044281"/>
          </a:xfrm>
          <a:prstGeom prst="rect">
            <a:avLst/>
          </a:prstGeom>
        </p:spPr>
      </p:pic>
      <p:pic>
        <p:nvPicPr>
          <p:cNvPr id="3" name="Picture 2" descr="ningxia-red-2.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0762" y="0"/>
            <a:ext cx="5610477" cy="1663341"/>
          </a:xfrm>
          <a:prstGeom prst="rect">
            <a:avLst/>
          </a:prstGeom>
        </p:spPr>
      </p:pic>
    </p:spTree>
    <p:extLst>
      <p:ext uri="{BB962C8B-B14F-4D97-AF65-F5344CB8AC3E}">
        <p14:creationId xmlns:p14="http://schemas.microsoft.com/office/powerpoint/2010/main" val="181497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1579"/>
          <a:stretch/>
        </p:blipFill>
        <p:spPr>
          <a:xfrm>
            <a:off x="-112059" y="-1248445"/>
            <a:ext cx="12304059" cy="8106445"/>
          </a:xfrm>
        </p:spPr>
      </p:pic>
      <p:pic>
        <p:nvPicPr>
          <p:cNvPr id="6" name="Picture 5" descr="banner-.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199" y="73472"/>
            <a:ext cx="11319602" cy="1555931"/>
          </a:xfrm>
          <a:prstGeom prst="rect">
            <a:avLst/>
          </a:prstGeom>
        </p:spPr>
      </p:pic>
      <p:sp>
        <p:nvSpPr>
          <p:cNvPr id="2" name="TextBox 1"/>
          <p:cNvSpPr txBox="1"/>
          <p:nvPr/>
        </p:nvSpPr>
        <p:spPr>
          <a:xfrm>
            <a:off x="553766" y="389464"/>
            <a:ext cx="11319601" cy="923330"/>
          </a:xfrm>
          <a:prstGeom prst="rect">
            <a:avLst/>
          </a:prstGeom>
          <a:noFill/>
        </p:spPr>
        <p:txBody>
          <a:bodyPr wrap="square" rtlCol="0">
            <a:spAutoFit/>
          </a:bodyPr>
          <a:lstStyle/>
          <a:p>
            <a:r>
              <a:rPr lang="en-US" sz="5400" dirty="0" smtClean="0">
                <a:solidFill>
                  <a:srgbClr val="9E0002"/>
                </a:solidFill>
                <a:latin typeface="Avenir Book"/>
                <a:cs typeface="Avenir Book"/>
              </a:rPr>
              <a:t>ENERGIE.KRAFT.ERFRISCHUNG. </a:t>
            </a:r>
            <a:endParaRPr lang="en-US" sz="5400" dirty="0">
              <a:solidFill>
                <a:srgbClr val="9E0002"/>
              </a:solidFill>
              <a:latin typeface="Avenir Book"/>
              <a:cs typeface="Avenir Book"/>
            </a:endParaRPr>
          </a:p>
        </p:txBody>
      </p:sp>
    </p:spTree>
    <p:extLst>
      <p:ext uri="{BB962C8B-B14F-4D97-AF65-F5344CB8AC3E}">
        <p14:creationId xmlns:p14="http://schemas.microsoft.com/office/powerpoint/2010/main" val="1137268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726"/>
            <a:ext cx="10515600" cy="1325563"/>
          </a:xfrm>
        </p:spPr>
        <p:txBody>
          <a:bodyPr>
            <a:normAutofit fontScale="90000"/>
          </a:bodyPr>
          <a:lstStyle/>
          <a:p>
            <a:r>
              <a:rPr lang="en-US" sz="6000" dirty="0" smtClean="0">
                <a:solidFill>
                  <a:srgbClr val="9E0002"/>
                </a:solidFill>
                <a:latin typeface="Avenir Book"/>
                <a:cs typeface="Avenir Book"/>
              </a:rPr>
              <a:t>WAS SIND ANTIOXIDANTIEN?</a:t>
            </a:r>
            <a:endParaRPr lang="en-US" sz="6000" dirty="0">
              <a:solidFill>
                <a:srgbClr val="9E0002"/>
              </a:solidFill>
              <a:latin typeface="Avenir Book"/>
              <a:cs typeface="Avenir Book"/>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0892" y="1512256"/>
            <a:ext cx="5435364" cy="363855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4587" y="1512256"/>
            <a:ext cx="5459158" cy="3638550"/>
          </a:xfrm>
          <a:prstGeom prst="rect">
            <a:avLst/>
          </a:prstGeom>
        </p:spPr>
      </p:pic>
    </p:spTree>
    <p:extLst>
      <p:ext uri="{BB962C8B-B14F-4D97-AF65-F5344CB8AC3E}">
        <p14:creationId xmlns:p14="http://schemas.microsoft.com/office/powerpoint/2010/main" val="83729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rgbClr val="9E0002"/>
                </a:solidFill>
                <a:latin typeface="Avenir Book"/>
                <a:cs typeface="Avenir Book"/>
              </a:rPr>
              <a:t>ANTIOXIDATIVE BALANCE</a:t>
            </a:r>
            <a:endParaRPr lang="en-US" sz="6000" dirty="0">
              <a:solidFill>
                <a:srgbClr val="9E0002"/>
              </a:solidFill>
              <a:latin typeface="Avenir Book"/>
              <a:cs typeface="Avenir Book"/>
            </a:endParaRPr>
          </a:p>
        </p:txBody>
      </p:sp>
      <p:grpSp>
        <p:nvGrpSpPr>
          <p:cNvPr id="3" name="Group 2"/>
          <p:cNvGrpSpPr/>
          <p:nvPr/>
        </p:nvGrpSpPr>
        <p:grpSpPr>
          <a:xfrm>
            <a:off x="252680" y="1872193"/>
            <a:ext cx="11686640" cy="2960211"/>
            <a:chOff x="352960" y="1872193"/>
            <a:chExt cx="11686640" cy="2960211"/>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0252" y="1872193"/>
              <a:ext cx="4439348" cy="296021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960" y="1879047"/>
              <a:ext cx="5030376" cy="294650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2650" y="1872353"/>
              <a:ext cx="1973261" cy="2959890"/>
            </a:xfrm>
            <a:prstGeom prst="rect">
              <a:avLst/>
            </a:prstGeom>
          </p:spPr>
        </p:pic>
      </p:grpSp>
    </p:spTree>
    <p:extLst>
      <p:ext uri="{BB962C8B-B14F-4D97-AF65-F5344CB8AC3E}">
        <p14:creationId xmlns:p14="http://schemas.microsoft.com/office/powerpoint/2010/main" val="1084815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YngLiv_150601_011 copy.jpg"/>
          <p:cNvPicPr>
            <a:picLocks noChangeAspect="1"/>
          </p:cNvPicPr>
          <p:nvPr/>
        </p:nvPicPr>
        <p:blipFill rotWithShape="1">
          <a:blip r:embed="rId3" cstate="print">
            <a:extLst>
              <a:ext uri="{28A0092B-C50C-407E-A947-70E740481C1C}">
                <a14:useLocalDpi xmlns:a14="http://schemas.microsoft.com/office/drawing/2010/main" val="0"/>
              </a:ext>
            </a:extLst>
          </a:blip>
          <a:srcRect l="1007" r="18365" b="9425"/>
          <a:stretch/>
        </p:blipFill>
        <p:spPr>
          <a:xfrm>
            <a:off x="0" y="938036"/>
            <a:ext cx="12192000" cy="5919964"/>
          </a:xfrm>
          <a:prstGeom prst="rect">
            <a:avLst/>
          </a:prstGeom>
        </p:spPr>
      </p:pic>
      <p:sp>
        <p:nvSpPr>
          <p:cNvPr id="2" name="Title 1"/>
          <p:cNvSpPr>
            <a:spLocks noGrp="1"/>
          </p:cNvSpPr>
          <p:nvPr>
            <p:ph type="title"/>
          </p:nvPr>
        </p:nvSpPr>
        <p:spPr>
          <a:xfrm>
            <a:off x="638266" y="26208"/>
            <a:ext cx="10915468" cy="1186773"/>
          </a:xfrm>
        </p:spPr>
        <p:txBody>
          <a:bodyPr>
            <a:noAutofit/>
          </a:bodyPr>
          <a:lstStyle/>
          <a:p>
            <a:r>
              <a:rPr lang="en-US" sz="4800" dirty="0" smtClean="0">
                <a:solidFill>
                  <a:srgbClr val="9E0002"/>
                </a:solidFill>
                <a:latin typeface="Avenir Book"/>
                <a:cs typeface="Avenir Book"/>
              </a:rPr>
              <a:t>FLÜSSIGE NÄHRSTOFFE FÜR DEN GANZEN KÖRPER</a:t>
            </a:r>
            <a:endParaRPr lang="en-US" sz="4800" dirty="0">
              <a:solidFill>
                <a:srgbClr val="9E0002"/>
              </a:solidFill>
              <a:latin typeface="Avenir Book"/>
              <a:cs typeface="Avenir Book"/>
            </a:endParaRPr>
          </a:p>
        </p:txBody>
      </p:sp>
      <p:sp>
        <p:nvSpPr>
          <p:cNvPr id="3" name="TextBox 2"/>
          <p:cNvSpPr txBox="1"/>
          <p:nvPr/>
        </p:nvSpPr>
        <p:spPr>
          <a:xfrm>
            <a:off x="4184072" y="1197511"/>
            <a:ext cx="5052918" cy="461665"/>
          </a:xfrm>
          <a:prstGeom prst="rect">
            <a:avLst/>
          </a:prstGeom>
          <a:noFill/>
        </p:spPr>
        <p:txBody>
          <a:bodyPr wrap="square" rtlCol="0">
            <a:spAutoFit/>
          </a:bodyPr>
          <a:lstStyle/>
          <a:p>
            <a:pPr algn="ctr"/>
            <a:r>
              <a:rPr lang="de-DE" sz="2400" dirty="0" smtClean="0">
                <a:solidFill>
                  <a:srgbClr val="9E0002"/>
                </a:solidFill>
                <a:latin typeface="Avenir Oblique"/>
                <a:cs typeface="Avenir Oblique"/>
              </a:rPr>
              <a:t>Wohlbefinden von Kopf bis Fuß</a:t>
            </a:r>
            <a:endParaRPr lang="de-DE" sz="2400" dirty="0">
              <a:solidFill>
                <a:srgbClr val="9E0002"/>
              </a:solidFill>
              <a:latin typeface="Avenir Oblique"/>
              <a:cs typeface="Avenir Oblique"/>
            </a:endParaRPr>
          </a:p>
        </p:txBody>
      </p:sp>
      <p:sp>
        <p:nvSpPr>
          <p:cNvPr id="15" name="TextBox 14"/>
          <p:cNvSpPr txBox="1"/>
          <p:nvPr/>
        </p:nvSpPr>
        <p:spPr>
          <a:xfrm>
            <a:off x="5262026" y="1659176"/>
            <a:ext cx="2792114" cy="3416320"/>
          </a:xfrm>
          <a:prstGeom prst="rect">
            <a:avLst/>
          </a:prstGeom>
          <a:noFill/>
        </p:spPr>
        <p:txBody>
          <a:bodyPr wrap="square" rtlCol="0">
            <a:spAutoFit/>
          </a:bodyPr>
          <a:lstStyle/>
          <a:p>
            <a:pPr marL="285750" indent="-285750">
              <a:buFont typeface="Arial"/>
              <a:buChar char="•"/>
            </a:pPr>
            <a:r>
              <a:rPr lang="de-DE" sz="2400" dirty="0" smtClean="0">
                <a:solidFill>
                  <a:srgbClr val="9E0002"/>
                </a:solidFill>
                <a:latin typeface="Avenir Light"/>
                <a:cs typeface="Avenir Light"/>
              </a:rPr>
              <a:t>Anthocyane </a:t>
            </a:r>
          </a:p>
          <a:p>
            <a:pPr marL="285750" indent="-285750">
              <a:buFont typeface="Arial"/>
              <a:buChar char="•"/>
            </a:pPr>
            <a:r>
              <a:rPr lang="de-DE" sz="2400" dirty="0" smtClean="0">
                <a:solidFill>
                  <a:srgbClr val="9E0002"/>
                </a:solidFill>
                <a:latin typeface="Avenir Light"/>
                <a:cs typeface="Avenir Light"/>
              </a:rPr>
              <a:t>Bor</a:t>
            </a:r>
          </a:p>
          <a:p>
            <a:pPr marL="285750" indent="-285750">
              <a:buFont typeface="Arial"/>
              <a:buChar char="•"/>
            </a:pPr>
            <a:r>
              <a:rPr lang="de-DE" sz="2400" dirty="0" err="1" smtClean="0">
                <a:solidFill>
                  <a:srgbClr val="9E0002"/>
                </a:solidFill>
                <a:latin typeface="Avenir Light"/>
                <a:cs typeface="Avenir Light"/>
              </a:rPr>
              <a:t>Kalcium</a:t>
            </a:r>
            <a:r>
              <a:rPr lang="de-DE" sz="2400" dirty="0" smtClean="0">
                <a:solidFill>
                  <a:srgbClr val="9E0002"/>
                </a:solidFill>
                <a:latin typeface="Avenir Light"/>
                <a:cs typeface="Avenir Light"/>
              </a:rPr>
              <a:t> </a:t>
            </a:r>
          </a:p>
          <a:p>
            <a:pPr marL="285750" indent="-285750">
              <a:buFont typeface="Arial"/>
              <a:buChar char="•"/>
            </a:pPr>
            <a:r>
              <a:rPr lang="de-DE" sz="2400" dirty="0" err="1" smtClean="0">
                <a:solidFill>
                  <a:srgbClr val="9E0002"/>
                </a:solidFill>
                <a:latin typeface="Avenir Light"/>
                <a:cs typeface="Avenir Light"/>
              </a:rPr>
              <a:t>Catechin-Gallat</a:t>
            </a:r>
            <a:r>
              <a:rPr lang="de-DE" sz="2400" dirty="0" smtClean="0">
                <a:solidFill>
                  <a:srgbClr val="9E0002"/>
                </a:solidFill>
                <a:latin typeface="Avenir Light"/>
                <a:cs typeface="Avenir Light"/>
              </a:rPr>
              <a:t> </a:t>
            </a:r>
          </a:p>
          <a:p>
            <a:pPr marL="285750" indent="-285750">
              <a:buFont typeface="Arial"/>
              <a:buChar char="•"/>
            </a:pPr>
            <a:r>
              <a:rPr lang="de-DE" sz="2400" dirty="0" smtClean="0">
                <a:solidFill>
                  <a:srgbClr val="9E0002"/>
                </a:solidFill>
                <a:latin typeface="Avenir Light"/>
                <a:cs typeface="Avenir Light"/>
              </a:rPr>
              <a:t>Kupfer </a:t>
            </a:r>
          </a:p>
          <a:p>
            <a:pPr marL="285750" indent="-285750">
              <a:buFont typeface="Arial"/>
              <a:buChar char="•"/>
            </a:pPr>
            <a:r>
              <a:rPr lang="de-DE" sz="2400" dirty="0" smtClean="0">
                <a:solidFill>
                  <a:srgbClr val="9E0002"/>
                </a:solidFill>
                <a:latin typeface="Avenir Light"/>
                <a:cs typeface="Avenir Light"/>
              </a:rPr>
              <a:t>Eisen</a:t>
            </a:r>
          </a:p>
          <a:p>
            <a:pPr marL="285750" indent="-285750">
              <a:buFont typeface="Arial"/>
              <a:buChar char="•"/>
            </a:pPr>
            <a:r>
              <a:rPr lang="de-DE" sz="2400" dirty="0" err="1" smtClean="0">
                <a:solidFill>
                  <a:srgbClr val="9E0002"/>
                </a:solidFill>
                <a:latin typeface="Avenir Light"/>
                <a:cs typeface="Avenir Light"/>
              </a:rPr>
              <a:t>Lycopin</a:t>
            </a:r>
            <a:endParaRPr lang="de-DE" sz="2400" dirty="0" smtClean="0">
              <a:solidFill>
                <a:srgbClr val="9E0002"/>
              </a:solidFill>
              <a:latin typeface="Avenir Light"/>
              <a:cs typeface="Avenir Light"/>
            </a:endParaRPr>
          </a:p>
          <a:p>
            <a:pPr marL="285750" indent="-285750">
              <a:buFont typeface="Arial"/>
              <a:buChar char="•"/>
            </a:pPr>
            <a:r>
              <a:rPr lang="de-DE" sz="2400" dirty="0" smtClean="0">
                <a:solidFill>
                  <a:srgbClr val="9E0002"/>
                </a:solidFill>
                <a:latin typeface="Avenir Light"/>
                <a:cs typeface="Avenir Light"/>
              </a:rPr>
              <a:t>Magnesium</a:t>
            </a:r>
          </a:p>
          <a:p>
            <a:pPr marL="285750" indent="-285750">
              <a:buFont typeface="Arial"/>
              <a:buChar char="•"/>
            </a:pPr>
            <a:r>
              <a:rPr lang="de-DE" sz="2400" dirty="0" smtClean="0">
                <a:solidFill>
                  <a:srgbClr val="9E0002"/>
                </a:solidFill>
                <a:latin typeface="Avenir Light"/>
                <a:cs typeface="Avenir Light"/>
              </a:rPr>
              <a:t>Mangan</a:t>
            </a:r>
            <a:endParaRPr lang="de-DE" sz="2400" dirty="0">
              <a:solidFill>
                <a:srgbClr val="9E0002"/>
              </a:solidFill>
              <a:latin typeface="Avenir Light"/>
              <a:cs typeface="Avenir Light"/>
            </a:endParaRPr>
          </a:p>
        </p:txBody>
      </p:sp>
      <p:sp>
        <p:nvSpPr>
          <p:cNvPr id="6" name="Rectangle 5"/>
          <p:cNvSpPr/>
          <p:nvPr/>
        </p:nvSpPr>
        <p:spPr>
          <a:xfrm>
            <a:off x="8754520" y="1659176"/>
            <a:ext cx="2302939" cy="2677656"/>
          </a:xfrm>
          <a:prstGeom prst="rect">
            <a:avLst/>
          </a:prstGeom>
        </p:spPr>
        <p:txBody>
          <a:bodyPr wrap="square">
            <a:spAutoFit/>
          </a:bodyPr>
          <a:lstStyle/>
          <a:p>
            <a:pPr marL="285750" indent="-285750">
              <a:buFont typeface="Arial"/>
              <a:buChar char="•"/>
            </a:pPr>
            <a:r>
              <a:rPr lang="de-DE" sz="2400" dirty="0" smtClean="0">
                <a:solidFill>
                  <a:srgbClr val="9E0002"/>
                </a:solidFill>
                <a:latin typeface="Avenir Light"/>
                <a:cs typeface="Avenir Light"/>
              </a:rPr>
              <a:t>Phenole </a:t>
            </a:r>
          </a:p>
          <a:p>
            <a:pPr marL="285750" indent="-285750">
              <a:buFont typeface="Arial"/>
              <a:buChar char="•"/>
            </a:pPr>
            <a:r>
              <a:rPr lang="de-DE" sz="2400" dirty="0" smtClean="0">
                <a:solidFill>
                  <a:srgbClr val="9E0002"/>
                </a:solidFill>
                <a:latin typeface="Avenir Light"/>
                <a:cs typeface="Avenir Light"/>
              </a:rPr>
              <a:t>Kalium </a:t>
            </a:r>
          </a:p>
          <a:p>
            <a:pPr marL="285750" indent="-285750">
              <a:buFont typeface="Arial"/>
              <a:buChar char="•"/>
            </a:pPr>
            <a:r>
              <a:rPr lang="de-DE" sz="2400" dirty="0" smtClean="0">
                <a:solidFill>
                  <a:srgbClr val="9E0002"/>
                </a:solidFill>
                <a:latin typeface="Avenir Light"/>
                <a:cs typeface="Avenir Light"/>
              </a:rPr>
              <a:t>Natrium  </a:t>
            </a:r>
          </a:p>
          <a:p>
            <a:pPr marL="285750" indent="-285750">
              <a:buFont typeface="Arial"/>
              <a:buChar char="•"/>
            </a:pPr>
            <a:r>
              <a:rPr lang="de-DE" sz="2400" dirty="0" err="1" smtClean="0">
                <a:solidFill>
                  <a:srgbClr val="9E0002"/>
                </a:solidFill>
                <a:latin typeface="Avenir Light"/>
                <a:cs typeface="Avenir Light"/>
              </a:rPr>
              <a:t>Tocopherole</a:t>
            </a:r>
            <a:r>
              <a:rPr lang="de-DE" sz="2400" dirty="0" smtClean="0">
                <a:solidFill>
                  <a:srgbClr val="9E0002"/>
                </a:solidFill>
                <a:latin typeface="Avenir Light"/>
                <a:cs typeface="Avenir Light"/>
              </a:rPr>
              <a:t> </a:t>
            </a:r>
          </a:p>
          <a:p>
            <a:pPr marL="285750" indent="-285750">
              <a:buFont typeface="Arial"/>
              <a:buChar char="•"/>
            </a:pPr>
            <a:r>
              <a:rPr lang="de-DE" sz="2400" dirty="0" err="1" smtClean="0">
                <a:solidFill>
                  <a:srgbClr val="9E0002"/>
                </a:solidFill>
                <a:latin typeface="Avenir Light"/>
                <a:cs typeface="Avenir Light"/>
              </a:rPr>
              <a:t>Tocotrienole</a:t>
            </a:r>
            <a:r>
              <a:rPr lang="de-DE" sz="2400" dirty="0" smtClean="0">
                <a:solidFill>
                  <a:srgbClr val="9E0002"/>
                </a:solidFill>
                <a:latin typeface="Avenir Light"/>
                <a:cs typeface="Avenir Light"/>
              </a:rPr>
              <a:t> </a:t>
            </a:r>
          </a:p>
          <a:p>
            <a:pPr marL="285750" indent="-285750">
              <a:buFont typeface="Arial"/>
              <a:buChar char="•"/>
            </a:pPr>
            <a:r>
              <a:rPr lang="de-DE" sz="2400" dirty="0" smtClean="0">
                <a:solidFill>
                  <a:srgbClr val="9E0002"/>
                </a:solidFill>
                <a:latin typeface="Avenir Light"/>
                <a:cs typeface="Avenir Light"/>
              </a:rPr>
              <a:t>Vitamin C </a:t>
            </a:r>
          </a:p>
          <a:p>
            <a:pPr marL="285750" indent="-285750">
              <a:buFont typeface="Arial"/>
              <a:buChar char="•"/>
            </a:pPr>
            <a:r>
              <a:rPr lang="de-DE" sz="2400" dirty="0" smtClean="0">
                <a:solidFill>
                  <a:srgbClr val="9E0002"/>
                </a:solidFill>
                <a:latin typeface="Avenir Light"/>
                <a:cs typeface="Avenir Light"/>
              </a:rPr>
              <a:t>Zink</a:t>
            </a:r>
            <a:endParaRPr lang="de-DE" sz="2400" dirty="0">
              <a:solidFill>
                <a:srgbClr val="9E0002"/>
              </a:solidFill>
              <a:latin typeface="Avenir Light"/>
              <a:cs typeface="Avenir Light"/>
            </a:endParaRPr>
          </a:p>
        </p:txBody>
      </p:sp>
    </p:spTree>
    <p:extLst>
      <p:ext uri="{BB962C8B-B14F-4D97-AF65-F5344CB8AC3E}">
        <p14:creationId xmlns:p14="http://schemas.microsoft.com/office/powerpoint/2010/main" val="3070966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594" y="0"/>
            <a:ext cx="12245944" cy="8163962"/>
          </a:xfrm>
          <a:prstGeom prst="rect">
            <a:avLst/>
          </a:prstGeom>
        </p:spPr>
      </p:pic>
      <p:sp>
        <p:nvSpPr>
          <p:cNvPr id="2" name="Title 1"/>
          <p:cNvSpPr>
            <a:spLocks noGrp="1"/>
          </p:cNvSpPr>
          <p:nvPr>
            <p:ph type="title"/>
          </p:nvPr>
        </p:nvSpPr>
        <p:spPr>
          <a:xfrm>
            <a:off x="838200" y="94197"/>
            <a:ext cx="10515600" cy="1325563"/>
          </a:xfrm>
        </p:spPr>
        <p:txBody>
          <a:bodyPr/>
          <a:lstStyle/>
          <a:p>
            <a:r>
              <a:rPr lang="en-US" dirty="0" smtClean="0">
                <a:solidFill>
                  <a:srgbClr val="9E0002"/>
                </a:solidFill>
                <a:latin typeface="Avenir Book"/>
                <a:cs typeface="Avenir Book"/>
              </a:rPr>
              <a:t>WOLFSBEERE</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273904" y="2091531"/>
            <a:ext cx="5712560" cy="3819525"/>
          </a:xfrm>
          <a:solidFill>
            <a:srgbClr val="FFFFFF">
              <a:alpha val="50196"/>
            </a:srgbClr>
          </a:solidFill>
        </p:spPr>
        <p:txBody>
          <a:bodyPr>
            <a:normAutofit/>
          </a:bodyPr>
          <a:lstStyle/>
          <a:p>
            <a:r>
              <a:rPr lang="de-DE" dirty="0" smtClean="0">
                <a:solidFill>
                  <a:srgbClr val="9E0002"/>
                </a:solidFill>
                <a:latin typeface="Avenir Light"/>
                <a:cs typeface="Avenir Light"/>
              </a:rPr>
              <a:t>NingXia Red enthält das Püree aus ganzen Wolfsbeeren.</a:t>
            </a:r>
          </a:p>
          <a:p>
            <a:r>
              <a:rPr lang="de-DE" dirty="0" smtClean="0">
                <a:solidFill>
                  <a:srgbClr val="9E0002"/>
                </a:solidFill>
                <a:latin typeface="Avenir Light"/>
                <a:cs typeface="Avenir Light"/>
              </a:rPr>
              <a:t>Wolfsbeeren enthalt sämtliche essentiellen Aminosäuren.</a:t>
            </a:r>
          </a:p>
          <a:p>
            <a:r>
              <a:rPr lang="de-DE" dirty="0" smtClean="0">
                <a:solidFill>
                  <a:srgbClr val="9E0002"/>
                </a:solidFill>
                <a:latin typeface="Avenir Light"/>
                <a:cs typeface="Avenir Light"/>
              </a:rPr>
              <a:t>Mit einem Gehalt von 13 Prozent besitzen Wolfsbeeren einen der höchsten Proteinanteile aller Früchte</a:t>
            </a:r>
            <a:r>
              <a:rPr lang="en-US" dirty="0" smtClean="0">
                <a:solidFill>
                  <a:srgbClr val="9E0002"/>
                </a:solidFill>
                <a:latin typeface="Avenir Light"/>
                <a:cs typeface="Avenir Light"/>
              </a:rPr>
              <a:t>.</a:t>
            </a:r>
          </a:p>
        </p:txBody>
      </p:sp>
    </p:spTree>
    <p:extLst>
      <p:ext uri="{BB962C8B-B14F-4D97-AF65-F5344CB8AC3E}">
        <p14:creationId xmlns:p14="http://schemas.microsoft.com/office/powerpoint/2010/main" val="76099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50708_YLiv_003.psd"/>
          <p:cNvPicPr>
            <a:picLocks noChangeAspect="1"/>
          </p:cNvPicPr>
          <p:nvPr/>
        </p:nvPicPr>
        <p:blipFill rotWithShape="1">
          <a:blip r:embed="rId3" cstate="print">
            <a:extLst>
              <a:ext uri="{28A0092B-C50C-407E-A947-70E740481C1C}">
                <a14:useLocalDpi xmlns:a14="http://schemas.microsoft.com/office/drawing/2010/main" val="0"/>
              </a:ext>
            </a:extLst>
          </a:blip>
          <a:srcRect t="9334" b="6640"/>
          <a:stretch/>
        </p:blipFill>
        <p:spPr>
          <a:xfrm>
            <a:off x="-50803" y="0"/>
            <a:ext cx="12242803" cy="6857999"/>
          </a:xfrm>
          <a:prstGeom prst="rect">
            <a:avLst/>
          </a:prstGeom>
        </p:spPr>
      </p:pic>
      <p:sp>
        <p:nvSpPr>
          <p:cNvPr id="2" name="Title 1"/>
          <p:cNvSpPr>
            <a:spLocks noGrp="1"/>
          </p:cNvSpPr>
          <p:nvPr>
            <p:ph type="title"/>
          </p:nvPr>
        </p:nvSpPr>
        <p:spPr/>
        <p:txBody>
          <a:bodyPr/>
          <a:lstStyle/>
          <a:p>
            <a:r>
              <a:rPr lang="en-US" dirty="0" smtClean="0">
                <a:solidFill>
                  <a:srgbClr val="9E0002"/>
                </a:solidFill>
                <a:latin typeface="Avenir Book"/>
                <a:cs typeface="Avenir Book"/>
              </a:rPr>
              <a:t>ÄTHERISCHE ÖLE</a:t>
            </a:r>
            <a:endParaRPr lang="en-US" dirty="0">
              <a:solidFill>
                <a:srgbClr val="9E0002"/>
              </a:solidFill>
              <a:latin typeface="Avenir Book"/>
              <a:cs typeface="Avenir Book"/>
            </a:endParaRPr>
          </a:p>
        </p:txBody>
      </p:sp>
      <p:sp>
        <p:nvSpPr>
          <p:cNvPr id="4" name="Rectangle 3"/>
          <p:cNvSpPr/>
          <p:nvPr/>
        </p:nvSpPr>
        <p:spPr>
          <a:xfrm>
            <a:off x="1625599" y="2421171"/>
            <a:ext cx="3606801" cy="2800767"/>
          </a:xfrm>
          <a:prstGeom prst="rect">
            <a:avLst/>
          </a:prstGeom>
        </p:spPr>
        <p:txBody>
          <a:bodyPr wrap="square">
            <a:spAutoFit/>
          </a:bodyPr>
          <a:lstStyle/>
          <a:p>
            <a:pPr marL="285750" indent="-285750">
              <a:buFont typeface="Arial"/>
              <a:buChar char="•"/>
            </a:pPr>
            <a:r>
              <a:rPr lang="de-DE" sz="4400" dirty="0" smtClean="0">
                <a:solidFill>
                  <a:srgbClr val="9E0002"/>
                </a:solidFill>
                <a:latin typeface="Avenir Light"/>
                <a:cs typeface="Avenir Light"/>
              </a:rPr>
              <a:t>Tangerine</a:t>
            </a:r>
          </a:p>
          <a:p>
            <a:pPr marL="285750" indent="-285750">
              <a:buFont typeface="Arial"/>
              <a:buChar char="•"/>
            </a:pPr>
            <a:r>
              <a:rPr lang="de-DE" sz="4400" dirty="0" smtClean="0">
                <a:solidFill>
                  <a:srgbClr val="9E0002"/>
                </a:solidFill>
                <a:latin typeface="Avenir Light"/>
                <a:cs typeface="Avenir Light"/>
              </a:rPr>
              <a:t>Orange</a:t>
            </a:r>
          </a:p>
          <a:p>
            <a:pPr marL="285750" indent="-285750">
              <a:buFont typeface="Arial"/>
              <a:buChar char="•"/>
            </a:pPr>
            <a:r>
              <a:rPr lang="de-DE" sz="4400" dirty="0" smtClean="0">
                <a:solidFill>
                  <a:srgbClr val="9E0002"/>
                </a:solidFill>
                <a:latin typeface="Avenir Light"/>
                <a:cs typeface="Avenir Light"/>
              </a:rPr>
              <a:t>Yuzu</a:t>
            </a:r>
          </a:p>
          <a:p>
            <a:pPr marL="285750" indent="-285750">
              <a:buFont typeface="Arial"/>
              <a:buChar char="•"/>
            </a:pPr>
            <a:r>
              <a:rPr lang="de-DE" sz="4400" dirty="0" smtClean="0">
                <a:solidFill>
                  <a:srgbClr val="9E0002"/>
                </a:solidFill>
                <a:latin typeface="Avenir Light"/>
                <a:cs typeface="Avenir Light"/>
              </a:rPr>
              <a:t>Zitrone</a:t>
            </a:r>
          </a:p>
        </p:txBody>
      </p:sp>
    </p:spTree>
    <p:extLst>
      <p:ext uri="{BB962C8B-B14F-4D97-AF65-F5344CB8AC3E}">
        <p14:creationId xmlns:p14="http://schemas.microsoft.com/office/powerpoint/2010/main" val="101777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607" t="7762" r="11029" b="16353"/>
          <a:stretch/>
        </p:blipFill>
        <p:spPr>
          <a:xfrm>
            <a:off x="3318933" y="1647111"/>
            <a:ext cx="8873067" cy="5210889"/>
          </a:xfrm>
          <a:prstGeom prst="rect">
            <a:avLst/>
          </a:prstGeom>
        </p:spPr>
      </p:pic>
      <p:sp>
        <p:nvSpPr>
          <p:cNvPr id="2" name="Title 1"/>
          <p:cNvSpPr>
            <a:spLocks noGrp="1"/>
          </p:cNvSpPr>
          <p:nvPr>
            <p:ph type="title"/>
          </p:nvPr>
        </p:nvSpPr>
        <p:spPr>
          <a:xfrm>
            <a:off x="838200" y="128058"/>
            <a:ext cx="10515600" cy="1325563"/>
          </a:xfrm>
        </p:spPr>
        <p:txBody>
          <a:bodyPr/>
          <a:lstStyle/>
          <a:p>
            <a:r>
              <a:rPr lang="en-US" dirty="0" smtClean="0">
                <a:solidFill>
                  <a:srgbClr val="9E0002"/>
                </a:solidFill>
                <a:latin typeface="Avenir Book"/>
                <a:cs typeface="Avenir Book"/>
              </a:rPr>
              <a:t>FRÜCHTEMISCHUNG</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1032927" y="1831416"/>
            <a:ext cx="5233988" cy="3416061"/>
          </a:xfrm>
        </p:spPr>
        <p:txBody>
          <a:bodyPr>
            <a:noAutofit/>
          </a:bodyPr>
          <a:lstStyle/>
          <a:p>
            <a:r>
              <a:rPr lang="de-DE" sz="3200" dirty="0" smtClean="0">
                <a:solidFill>
                  <a:srgbClr val="9E0002"/>
                </a:solidFill>
                <a:latin typeface="Avenir Light"/>
                <a:cs typeface="Avenir Light"/>
              </a:rPr>
              <a:t>Wolfsbeerenpüree</a:t>
            </a:r>
          </a:p>
          <a:p>
            <a:r>
              <a:rPr lang="de-DE" sz="3200" dirty="0" smtClean="0">
                <a:solidFill>
                  <a:srgbClr val="9E0002"/>
                </a:solidFill>
                <a:latin typeface="Avenir Light"/>
                <a:cs typeface="Avenir Light"/>
              </a:rPr>
              <a:t>Blaubeere</a:t>
            </a:r>
          </a:p>
          <a:p>
            <a:r>
              <a:rPr lang="de-DE" sz="3200" dirty="0" err="1" smtClean="0">
                <a:solidFill>
                  <a:srgbClr val="9E0002"/>
                </a:solidFill>
                <a:latin typeface="Avenir Light"/>
                <a:cs typeface="Avenir Light"/>
              </a:rPr>
              <a:t>Aronia</a:t>
            </a:r>
            <a:endParaRPr lang="de-DE" sz="3200" dirty="0" smtClean="0">
              <a:solidFill>
                <a:srgbClr val="9E0002"/>
              </a:solidFill>
              <a:latin typeface="Avenir Light"/>
              <a:cs typeface="Avenir Light"/>
            </a:endParaRPr>
          </a:p>
          <a:p>
            <a:r>
              <a:rPr lang="de-DE" sz="3200" dirty="0" smtClean="0">
                <a:solidFill>
                  <a:srgbClr val="9E0002"/>
                </a:solidFill>
                <a:latin typeface="Avenir Light"/>
                <a:cs typeface="Avenir Light"/>
              </a:rPr>
              <a:t>Kirsche</a:t>
            </a:r>
          </a:p>
          <a:p>
            <a:r>
              <a:rPr lang="de-DE" sz="3200" dirty="0" smtClean="0">
                <a:solidFill>
                  <a:srgbClr val="9E0002"/>
                </a:solidFill>
                <a:latin typeface="Avenir Light"/>
                <a:cs typeface="Avenir Light"/>
              </a:rPr>
              <a:t>Granatapfel</a:t>
            </a:r>
          </a:p>
          <a:p>
            <a:r>
              <a:rPr lang="de-DE" sz="3200" dirty="0" smtClean="0">
                <a:solidFill>
                  <a:srgbClr val="9E0002"/>
                </a:solidFill>
                <a:latin typeface="Avenir Light"/>
                <a:cs typeface="Avenir Light"/>
              </a:rPr>
              <a:t>Pflaume</a:t>
            </a:r>
          </a:p>
          <a:p>
            <a:r>
              <a:rPr lang="de-DE" sz="3200" dirty="0" smtClean="0">
                <a:solidFill>
                  <a:srgbClr val="9E0002"/>
                </a:solidFill>
                <a:latin typeface="Avenir Light"/>
                <a:cs typeface="Avenir Light"/>
              </a:rPr>
              <a:t>Trauben</a:t>
            </a:r>
          </a:p>
          <a:p>
            <a:pPr marL="0" indent="0">
              <a:buNone/>
            </a:pPr>
            <a:endParaRPr lang="en-US" sz="3200" dirty="0" smtClean="0"/>
          </a:p>
          <a:p>
            <a:pPr marL="0" indent="0">
              <a:buNone/>
            </a:pPr>
            <a:endParaRPr lang="en-US" sz="3200" dirty="0"/>
          </a:p>
        </p:txBody>
      </p:sp>
    </p:spTree>
    <p:extLst>
      <p:ext uri="{BB962C8B-B14F-4D97-AF65-F5344CB8AC3E}">
        <p14:creationId xmlns:p14="http://schemas.microsoft.com/office/powerpoint/2010/main" val="2606850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39" y="178862"/>
            <a:ext cx="11019295" cy="1325563"/>
          </a:xfrm>
        </p:spPr>
        <p:txBody>
          <a:bodyPr>
            <a:normAutofit/>
          </a:bodyPr>
          <a:lstStyle/>
          <a:p>
            <a:r>
              <a:rPr lang="en-US" dirty="0" smtClean="0">
                <a:solidFill>
                  <a:srgbClr val="9E0002"/>
                </a:solidFill>
                <a:latin typeface="Avenir Book"/>
                <a:cs typeface="Avenir Book"/>
              </a:rPr>
              <a:t>WUSSTEN SIE SCHON, …</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295835" y="1690688"/>
            <a:ext cx="6938121" cy="4351338"/>
          </a:xfrm>
        </p:spPr>
        <p:txBody>
          <a:bodyPr>
            <a:normAutofit/>
          </a:bodyPr>
          <a:lstStyle/>
          <a:p>
            <a:r>
              <a:rPr lang="de-DE" dirty="0" smtClean="0">
                <a:solidFill>
                  <a:srgbClr val="9E0002"/>
                </a:solidFill>
                <a:latin typeface="Avenir Light"/>
                <a:cs typeface="Avenir Light"/>
              </a:rPr>
              <a:t>… dass NingXia Red koscher und Halal-zertifiziert ist?</a:t>
            </a:r>
          </a:p>
          <a:p>
            <a:r>
              <a:rPr lang="de-DE" dirty="0" smtClean="0">
                <a:solidFill>
                  <a:srgbClr val="9E0002"/>
                </a:solidFill>
                <a:latin typeface="Avenir Light"/>
                <a:cs typeface="Avenir Light"/>
              </a:rPr>
              <a:t>… dass Young Living einen geschützten Traubenkernextrakt verwendet?</a:t>
            </a:r>
          </a:p>
          <a:p>
            <a:r>
              <a:rPr lang="de-DE" dirty="0" smtClean="0">
                <a:solidFill>
                  <a:srgbClr val="9E0002"/>
                </a:solidFill>
                <a:latin typeface="Avenir Light"/>
                <a:cs typeface="Avenir Light"/>
              </a:rPr>
              <a:t>… dass NingXia Red keine verarbeiteten Süßstoffe mit hohem Fructose-Gehalt enthält?</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8295" t="-376" r="4683" b="376"/>
          <a:stretch/>
        </p:blipFill>
        <p:spPr>
          <a:xfrm>
            <a:off x="7233956" y="1690688"/>
            <a:ext cx="4528335" cy="34691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2480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0458"/>
            <a:ext cx="10515600" cy="1325563"/>
          </a:xfrm>
        </p:spPr>
        <p:txBody>
          <a:bodyPr>
            <a:normAutofit fontScale="90000"/>
          </a:bodyPr>
          <a:lstStyle/>
          <a:p>
            <a:r>
              <a:rPr lang="en-US" dirty="0">
                <a:solidFill>
                  <a:srgbClr val="9E0002"/>
                </a:solidFill>
                <a:latin typeface="Avenir Book"/>
                <a:cs typeface="Avenir Book"/>
              </a:rPr>
              <a:t>WUSSTEN SIE SCHON, …</a:t>
            </a:r>
          </a:p>
        </p:txBody>
      </p:sp>
      <p:sp>
        <p:nvSpPr>
          <p:cNvPr id="3" name="Content Placeholder 2"/>
          <p:cNvSpPr>
            <a:spLocks noGrp="1"/>
          </p:cNvSpPr>
          <p:nvPr>
            <p:ph idx="1"/>
          </p:nvPr>
        </p:nvSpPr>
        <p:spPr>
          <a:xfrm>
            <a:off x="475989" y="1774826"/>
            <a:ext cx="6356097" cy="4351338"/>
          </a:xfrm>
        </p:spPr>
        <p:txBody>
          <a:bodyPr/>
          <a:lstStyle/>
          <a:p>
            <a:r>
              <a:rPr lang="de-DE" dirty="0" smtClean="0">
                <a:solidFill>
                  <a:srgbClr val="9E0002"/>
                </a:solidFill>
                <a:latin typeface="Avenir Light"/>
                <a:cs typeface="Avenir Light"/>
              </a:rPr>
              <a:t>… dass Blaubeeren, Kirschen, </a:t>
            </a:r>
            <a:r>
              <a:rPr lang="de-DE" dirty="0" err="1" smtClean="0">
                <a:solidFill>
                  <a:srgbClr val="9E0002"/>
                </a:solidFill>
                <a:latin typeface="Avenir Light"/>
                <a:cs typeface="Avenir Light"/>
              </a:rPr>
              <a:t>Aronia</a:t>
            </a:r>
            <a:r>
              <a:rPr lang="de-DE" dirty="0" smtClean="0">
                <a:solidFill>
                  <a:srgbClr val="9E0002"/>
                </a:solidFill>
                <a:latin typeface="Avenir Light"/>
                <a:cs typeface="Avenir Light"/>
              </a:rPr>
              <a:t>, Granatäpfel und Pflaumen deswegen für NingXia Red ausgewählt wurden, weil sie dem Körper bioaktive sekundäre Pflanzenstoffe und Energie liefern</a:t>
            </a:r>
            <a:r>
              <a:rPr lang="de-DE" dirty="0">
                <a:solidFill>
                  <a:srgbClr val="9E0002"/>
                </a:solidFill>
                <a:latin typeface="Avenir Light"/>
                <a:cs typeface="Avenir Light"/>
              </a:rPr>
              <a:t>?</a:t>
            </a:r>
            <a:endParaRPr lang="de-DE" dirty="0" smtClean="0">
              <a:solidFill>
                <a:srgbClr val="9E0002"/>
              </a:solidFill>
              <a:latin typeface="Avenir Light"/>
              <a:cs typeface="Avenir Light"/>
            </a:endParaRPr>
          </a:p>
          <a:p>
            <a:pPr marL="0" indent="0">
              <a:buNone/>
            </a:pP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6367"/>
          <a:stretch/>
        </p:blipFill>
        <p:spPr>
          <a:xfrm>
            <a:off x="6994924" y="1825625"/>
            <a:ext cx="4521714" cy="32201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4724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9661"/>
            <a:ext cx="10515600" cy="1325563"/>
          </a:xfrm>
        </p:spPr>
        <p:txBody>
          <a:bodyPr>
            <a:normAutofit/>
          </a:bodyPr>
          <a:lstStyle/>
          <a:p>
            <a:r>
              <a:rPr lang="en-US" sz="5400" dirty="0" smtClean="0">
                <a:solidFill>
                  <a:srgbClr val="9E0002"/>
                </a:solidFill>
                <a:latin typeface="Avenir Book"/>
                <a:cs typeface="Avenir Book"/>
              </a:rPr>
              <a:t>WAS “RED” FÜR SIE TUT!</a:t>
            </a:r>
            <a:endParaRPr lang="en-US" sz="5400" dirty="0">
              <a:solidFill>
                <a:srgbClr val="9E0002"/>
              </a:solidFill>
              <a:latin typeface="Avenir Book"/>
              <a:cs typeface="Avenir Book"/>
            </a:endParaRPr>
          </a:p>
        </p:txBody>
      </p:sp>
      <p:sp>
        <p:nvSpPr>
          <p:cNvPr id="3" name="Content Placeholder 2"/>
          <p:cNvSpPr>
            <a:spLocks noGrp="1"/>
          </p:cNvSpPr>
          <p:nvPr>
            <p:ph idx="1"/>
          </p:nvPr>
        </p:nvSpPr>
        <p:spPr>
          <a:xfrm>
            <a:off x="838200" y="1825625"/>
            <a:ext cx="7623412" cy="4351338"/>
          </a:xfrm>
        </p:spPr>
        <p:txBody>
          <a:bodyPr>
            <a:normAutofit/>
          </a:bodyPr>
          <a:lstStyle/>
          <a:p>
            <a:r>
              <a:rPr lang="de-DE" dirty="0" smtClean="0">
                <a:solidFill>
                  <a:srgbClr val="9E0002"/>
                </a:solidFill>
                <a:latin typeface="Avenir Light"/>
                <a:cs typeface="Avenir Light"/>
              </a:rPr>
              <a:t>Unterstützt die Gesundheit des ganzen Körpers und das allgemeine Wohlbefinden.</a:t>
            </a:r>
          </a:p>
          <a:p>
            <a:r>
              <a:rPr lang="de-DE" dirty="0" smtClean="0">
                <a:solidFill>
                  <a:srgbClr val="9E0002"/>
                </a:solidFill>
                <a:latin typeface="Avenir Light"/>
                <a:cs typeface="Avenir Light"/>
              </a:rPr>
              <a:t>Enthält d-Limonen, einen kraftvollen Wirkstoff aus Zitrusölen.</a:t>
            </a:r>
          </a:p>
          <a:p>
            <a:r>
              <a:rPr lang="de-DE" dirty="0" smtClean="0">
                <a:solidFill>
                  <a:srgbClr val="9E0002"/>
                </a:solidFill>
                <a:latin typeface="Avenir Light"/>
                <a:cs typeface="Avenir Light"/>
              </a:rPr>
              <a:t>Liefert Energie.</a:t>
            </a:r>
          </a:p>
          <a:p>
            <a:r>
              <a:rPr lang="de-DE" dirty="0" smtClean="0">
                <a:solidFill>
                  <a:srgbClr val="9E0002"/>
                </a:solidFill>
                <a:latin typeface="Avenir Light"/>
                <a:cs typeface="Avenir Light"/>
              </a:rPr>
              <a:t>Hilft gegen oxidativen Stress.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9570" y="1408676"/>
            <a:ext cx="2765828" cy="5242411"/>
          </a:xfrm>
          <a:prstGeom prst="rect">
            <a:avLst/>
          </a:prstGeom>
        </p:spPr>
      </p:pic>
    </p:spTree>
    <p:extLst>
      <p:ext uri="{BB962C8B-B14F-4D97-AF65-F5344CB8AC3E}">
        <p14:creationId xmlns:p14="http://schemas.microsoft.com/office/powerpoint/2010/main" val="4122336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ngxia-R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3771" y="772975"/>
            <a:ext cx="9790593" cy="4092851"/>
          </a:xfrm>
          <a:prstGeom prst="rect">
            <a:avLst/>
          </a:prstGeom>
        </p:spPr>
      </p:pic>
    </p:spTree>
    <p:extLst>
      <p:ext uri="{BB962C8B-B14F-4D97-AF65-F5344CB8AC3E}">
        <p14:creationId xmlns:p14="http://schemas.microsoft.com/office/powerpoint/2010/main" val="3712310001"/>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897</Words>
  <Application>Microsoft Office PowerPoint</Application>
  <PresentationFormat>Widescreen</PresentationFormat>
  <Paragraphs>86</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Avenir Book</vt:lpstr>
      <vt:lpstr>Avenir Light</vt:lpstr>
      <vt:lpstr>Avenir Oblique</vt:lpstr>
      <vt:lpstr>Calibri</vt:lpstr>
      <vt:lpstr>Calibri Light</vt:lpstr>
      <vt:lpstr>Office Theme</vt:lpstr>
      <vt:lpstr>PowerPoint Presentation</vt:lpstr>
      <vt:lpstr>PowerPoint Presentation</vt:lpstr>
      <vt:lpstr>PowerPoint Presentation</vt:lpstr>
      <vt:lpstr>WAS SIND ANTIOXIDANTIEN?</vt:lpstr>
      <vt:lpstr>ANTIOXIDATIVE BALANCE</vt:lpstr>
      <vt:lpstr>FLÜSSIGE NÄHRSTOFFE FÜR DEN GANZEN KÖRPER</vt:lpstr>
      <vt:lpstr>WOLFSBEERE</vt:lpstr>
      <vt:lpstr>ÄTHERISCHE ÖLE</vt:lpstr>
      <vt:lpstr>FRÜCHTEMISCHUNG</vt:lpstr>
      <vt:lpstr>WUSSTEN SIE SCHON, …</vt:lpstr>
      <vt:lpstr>WUSSTEN SIE SCHON, …</vt:lpstr>
      <vt:lpstr>WAS “RED” FÜR SIE TUT!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German Deutsch</dc:subject>
  <dc:creator>Haley Jensen</dc:creator>
  <cp:lastModifiedBy>Julia Milton</cp:lastModifiedBy>
  <cp:revision>144</cp:revision>
  <cp:lastPrinted>2015-08-18T17:15:35Z</cp:lastPrinted>
  <dcterms:created xsi:type="dcterms:W3CDTF">2015-06-19T20:59:37Z</dcterms:created>
  <dcterms:modified xsi:type="dcterms:W3CDTF">2016-03-10T15:02:15Z</dcterms:modified>
</cp:coreProperties>
</file>