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1" r:id="rId2"/>
    <p:sldId id="273" r:id="rId3"/>
    <p:sldId id="274" r:id="rId4"/>
    <p:sldId id="261" r:id="rId5"/>
    <p:sldId id="260" r:id="rId6"/>
    <p:sldId id="267" r:id="rId7"/>
    <p:sldId id="279" r:id="rId8"/>
    <p:sldId id="264" r:id="rId9"/>
    <p:sldId id="278" r:id="rId10"/>
    <p:sldId id="268" r:id="rId11"/>
    <p:sldId id="280" r:id="rId12"/>
    <p:sldId id="266" r:id="rId13"/>
    <p:sldId id="282" r:id="rId14"/>
  </p:sldIdLst>
  <p:sldSz cx="12192000" cy="6858000"/>
  <p:notesSz cx="7315200" cy="96012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ley Jensen" initials="HJ" lastIdx="0" clrIdx="0">
    <p:extLst/>
  </p:cmAuthor>
  <p:cmAuthor id="2" name="David Rawlings" initials="DR" lastIdx="0" clrIdx="1">
    <p:extLst/>
  </p:cmAuthor>
  <p:cmAuthor id="3" name="Lindee Wagstaff" initials="LW" lastIdx="0" clrIdx="2">
    <p:extLst/>
  </p:cmAuthor>
  <p:cmAuthor id="4" name="LEI-MK-MCL-5739 Elmore"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000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012" autoAdjust="0"/>
  </p:normalViewPr>
  <p:slideViewPr>
    <p:cSldViewPr snapToGrid="0">
      <p:cViewPr>
        <p:scale>
          <a:sx n="61" d="100"/>
          <a:sy n="61" d="100"/>
        </p:scale>
        <p:origin x="66" y="-7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8D40CFC-98C7-477D-8E0A-06B5CA2441AE}" type="datetimeFigureOut">
              <a:rPr lang="en-US" smtClean="0"/>
              <a:t>3/8/2016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A91CBA0E-6F0A-4867-85B1-DF27E44BF611}" type="slidenum">
              <a:rPr lang="en-US" smtClean="0"/>
              <a:t>‹#›</a:t>
            </a:fld>
            <a:endParaRPr lang="en-US"/>
          </a:p>
        </p:txBody>
      </p:sp>
    </p:spTree>
    <p:extLst>
      <p:ext uri="{BB962C8B-B14F-4D97-AF65-F5344CB8AC3E}">
        <p14:creationId xmlns:p14="http://schemas.microsoft.com/office/powerpoint/2010/main" val="931321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mtClean="0"/>
              <a:t>NINGXIA RED</a:t>
            </a:r>
          </a:p>
          <a:p>
            <a:pPr>
              <a:defRPr b="0" i="0"/>
            </a:pPr>
            <a:r>
              <a:rPr lang="x-none" smtClean="0"/>
              <a:t>Infusion nutritive complète pour le corps</a:t>
            </a:r>
          </a:p>
        </p:txBody>
      </p:sp>
      <p:sp>
        <p:nvSpPr>
          <p:cNvPr id="4" name="Slide Number Placeholder 3"/>
          <p:cNvSpPr>
            <a:spLocks noGrp="1"/>
          </p:cNvSpPr>
          <p:nvPr>
            <p:ph type="sldNum" sz="quarter" idx="10"/>
          </p:nvPr>
        </p:nvSpPr>
        <p:spPr/>
        <p:txBody>
          <a:bodyPr/>
          <a:lstStyle/>
          <a:p>
            <a:pPr>
              <a:defRPr b="0" i="0"/>
            </a:pPr>
            <a:fld id="{3270C514-F57A-4218-A4F1-A4B5E7C1BF6F}" type="slidenum">
              <a:rPr lang="en-US" smtClean="0"/>
              <a:t>1</a:t>
            </a:fld>
            <a:endParaRPr lang="en-US" smtClean="0"/>
          </a:p>
        </p:txBody>
      </p:sp>
    </p:spTree>
    <p:extLst>
      <p:ext uri="{BB962C8B-B14F-4D97-AF65-F5344CB8AC3E}">
        <p14:creationId xmlns:p14="http://schemas.microsoft.com/office/powerpoint/2010/main" val="1758290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mtClean="0"/>
              <a:t>NINGXIA RED</a:t>
            </a:r>
          </a:p>
          <a:p>
            <a:pPr>
              <a:defRPr b="0" i="0"/>
            </a:pPr>
            <a:endParaRPr lang="en-US" smtClean="0"/>
          </a:p>
          <a:p>
            <a:pPr>
              <a:defRPr b="0" i="0"/>
            </a:pPr>
            <a:r>
              <a:rPr lang="x-none" smtClean="0"/>
              <a:t>NingXia Red est l'un des produits de bien-être de Young Living les plus populaires. Il s'agit d'une boisson riche en nutriments infusée avec des superfruits riches en antioxydants et de puissantes huiles essentielles. NingXia Red contient des nutriments essentiels parfois absents ou insuffisamment présents dans certains régimes modernes et qui peuvent constituer les éléments de base d'un bien-être et d'un dynamisme parfaits. C'est la meilleure façon de commencer la journée.  </a:t>
            </a:r>
          </a:p>
          <a:p>
            <a:pPr>
              <a:defRPr b="0" i="0"/>
            </a:pPr>
            <a:endParaRPr lang="en-US" smtClean="0"/>
          </a:p>
          <a:p>
            <a:pPr>
              <a:defRPr b="0" i="0"/>
            </a:pPr>
            <a:endParaRPr lang="en-US" smtClean="0"/>
          </a:p>
        </p:txBody>
      </p:sp>
      <p:sp>
        <p:nvSpPr>
          <p:cNvPr id="4" name="Slide Number Placeholder 3"/>
          <p:cNvSpPr>
            <a:spLocks noGrp="1"/>
          </p:cNvSpPr>
          <p:nvPr>
            <p:ph type="sldNum" sz="quarter" idx="10"/>
          </p:nvPr>
        </p:nvSpPr>
        <p:spPr/>
        <p:txBody>
          <a:bodyPr/>
          <a:lstStyle/>
          <a:p>
            <a:pPr>
              <a:defRPr b="0" i="0"/>
            </a:pPr>
            <a:fld id="{73A83353-536F-40BA-BB59-2F43EA754C1C}" type="slidenum">
              <a:rPr lang="en-US" smtClean="0"/>
              <a:t>2</a:t>
            </a:fld>
            <a:endParaRPr lang="en-US" smtClean="0"/>
          </a:p>
        </p:txBody>
      </p:sp>
    </p:spTree>
    <p:extLst>
      <p:ext uri="{BB962C8B-B14F-4D97-AF65-F5344CB8AC3E}">
        <p14:creationId xmlns:p14="http://schemas.microsoft.com/office/powerpoint/2010/main" val="3642830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mtClean="0"/>
              <a:t>NingXia Red stimule, fortifie et régénère le corps et l'esprit grâce à un mélange exclusif d'huiles essentielles pures et de lyciet de Barbarie, une source d'antioxydants bien connue. D'autres superaliments riches en vitamines présents dans NingXia Red fournissent les antioxydants et phytonutriments essentiels à votre corps, constituant ainsi une infusion nutritive complète pour le corps.</a:t>
            </a:r>
          </a:p>
          <a:p>
            <a:pPr>
              <a:defRPr b="0" i="0"/>
            </a:pPr>
            <a:endParaRPr lang="en-US" smtClean="0"/>
          </a:p>
        </p:txBody>
      </p:sp>
      <p:sp>
        <p:nvSpPr>
          <p:cNvPr id="4" name="Slide Number Placeholder 3"/>
          <p:cNvSpPr>
            <a:spLocks noGrp="1"/>
          </p:cNvSpPr>
          <p:nvPr>
            <p:ph type="sldNum" sz="quarter" idx="10"/>
          </p:nvPr>
        </p:nvSpPr>
        <p:spPr/>
        <p:txBody>
          <a:bodyPr/>
          <a:lstStyle/>
          <a:p>
            <a:pPr>
              <a:defRPr b="0" i="0"/>
            </a:pPr>
            <a:fld id="{85C26BC8-27EC-4BF5-AC03-BDB6B432F986}" type="slidenum">
              <a:rPr lang="en-US" smtClean="0"/>
              <a:t>3</a:t>
            </a:fld>
            <a:endParaRPr lang="en-US" smtClean="0"/>
          </a:p>
        </p:txBody>
      </p:sp>
    </p:spTree>
    <p:extLst>
      <p:ext uri="{BB962C8B-B14F-4D97-AF65-F5344CB8AC3E}">
        <p14:creationId xmlns:p14="http://schemas.microsoft.com/office/powerpoint/2010/main" val="2957297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z="1300"/>
              <a:t>L'une des nombreuses raisons de boire NingXia Red est qu'elle fournit à votre corps des antioxydants essentiels. </a:t>
            </a:r>
          </a:p>
          <a:p>
            <a:pPr>
              <a:defRPr b="0" i="0"/>
            </a:pPr>
            <a:endParaRPr lang="en-US" sz="1300"/>
          </a:p>
          <a:p>
            <a:pPr>
              <a:defRPr b="0" i="0"/>
            </a:pPr>
            <a:r>
              <a:rPr lang="x-none" sz="1300"/>
              <a:t>Les antioxydants sont des nutriments, tels que les vitamines, les minéraux et les enzymes qui contribuent à lutter contre l'impact des radicaux libres. Le corps subit chaque jour les effets d'un phénomène naturel appelé oxydation, qui peut engendrer la formation d'entités nocives appelées radicaux libres. Ces radicaux libres peuvent endommager les cellules, à l'instar de la réaction chimique ayant lieu lorsqu'une pomme coupée en deux devient marron. L'exposition aux radicaux libres peut être accentuée par la pollution, le stress, les toxines, le tabac et l'alcool.</a:t>
            </a:r>
          </a:p>
        </p:txBody>
      </p:sp>
      <p:sp>
        <p:nvSpPr>
          <p:cNvPr id="4" name="Slide Number Placeholder 3"/>
          <p:cNvSpPr>
            <a:spLocks noGrp="1"/>
          </p:cNvSpPr>
          <p:nvPr>
            <p:ph type="sldNum" sz="quarter" idx="10"/>
          </p:nvPr>
        </p:nvSpPr>
        <p:spPr/>
        <p:txBody>
          <a:bodyPr/>
          <a:lstStyle/>
          <a:p>
            <a:pPr>
              <a:defRPr b="0" i="0"/>
            </a:pPr>
            <a:fld id="{C292D916-7FB1-4308-BE65-84667DD7FC42}" type="slidenum">
              <a:rPr lang="en-US" smtClean="0"/>
              <a:t>4</a:t>
            </a:fld>
            <a:endParaRPr lang="en-US" smtClean="0"/>
          </a:p>
        </p:txBody>
      </p:sp>
    </p:spTree>
    <p:extLst>
      <p:ext uri="{BB962C8B-B14F-4D97-AF65-F5344CB8AC3E}">
        <p14:creationId xmlns:p14="http://schemas.microsoft.com/office/powerpoint/2010/main" val="3638807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z="1300"/>
              <a:t>NingXia Red offre une large gamme d'antioxydants et de phytonutriments.</a:t>
            </a:r>
          </a:p>
          <a:p>
            <a:pPr>
              <a:defRPr b="0" i="0"/>
            </a:pPr>
            <a:r>
              <a:rPr lang="x-none" sz="1300"/>
              <a:t> </a:t>
            </a:r>
          </a:p>
          <a:p>
            <a:pPr>
              <a:defRPr b="0" i="0"/>
            </a:pPr>
            <a:r>
              <a:rPr lang="x-none" sz="1300"/>
              <a:t>Les antioxydants contribuent à une santé optimale, mais il n'est pas utile d'ingurgiter de grandes quantités d'un seul type d'antioxydant, quelle que soit la puissance de celui-ci. Pour créer la meilleure défense possible contre les radicaux libres, le corps a besoin d'un ensemble diversifié d'antioxydants. La clé d'un apport optimal est l'équilibre. De la même manière qu'un régime alimentaire sain repose sur une variété de fruits et légumes, les compléments en antioxydants doivent également provenir de sources diversifiées pour contribuer à une santé optimale. </a:t>
            </a:r>
          </a:p>
          <a:p>
            <a:pPr>
              <a:defRPr b="0" i="0"/>
            </a:pPr>
            <a:r>
              <a:rPr lang="x-none" sz="1300"/>
              <a:t> </a:t>
            </a:r>
          </a:p>
        </p:txBody>
      </p:sp>
      <p:sp>
        <p:nvSpPr>
          <p:cNvPr id="4" name="Slide Number Placeholder 3"/>
          <p:cNvSpPr>
            <a:spLocks noGrp="1"/>
          </p:cNvSpPr>
          <p:nvPr>
            <p:ph type="sldNum" sz="quarter" idx="10"/>
          </p:nvPr>
        </p:nvSpPr>
        <p:spPr/>
        <p:txBody>
          <a:bodyPr/>
          <a:lstStyle/>
          <a:p>
            <a:pPr>
              <a:defRPr b="0" i="0"/>
            </a:pPr>
            <a:fld id="{2665F9ED-7BCA-4697-9848-1FD6451C244E}" type="slidenum">
              <a:rPr lang="en-US" smtClean="0"/>
              <a:t>5</a:t>
            </a:fld>
            <a:endParaRPr lang="en-US" smtClean="0"/>
          </a:p>
        </p:txBody>
      </p:sp>
    </p:spTree>
    <p:extLst>
      <p:ext uri="{BB962C8B-B14F-4D97-AF65-F5344CB8AC3E}">
        <p14:creationId xmlns:p14="http://schemas.microsoft.com/office/powerpoint/2010/main" val="1000194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z="1300" smtClean="0"/>
              <a:t>NingXia Red propose un large éventail d'antioxydants qui contribuent à la bonne santé du corps dans son ensemble. Cette approche équilibrée en matière de compléments en antioxydants explique pourquoi de nombreuses personnes ressentent une énergie, une vitalité et une vigueur retrouvées lorsqu'ils commencent à utiliser ce produit. NingXia Red: </a:t>
            </a:r>
          </a:p>
          <a:p>
            <a:pPr>
              <a:defRPr b="0" i="0"/>
            </a:pPr>
            <a:endParaRPr lang="en-US" sz="1300"/>
          </a:p>
          <a:p>
            <a:pPr marL="181240" indent="-181240">
              <a:buFont typeface="Arial"/>
              <a:buChar char="•"/>
              <a:defRPr b="0" i="0"/>
            </a:pPr>
            <a:r>
              <a:rPr lang="x-none" sz="1300"/>
              <a:t>Contient des ingrédients équilibrés qui en font une infusion nutritive complète pour le corps qui contribuera à votre santé tout comme à votre bien-être.</a:t>
            </a:r>
          </a:p>
          <a:p>
            <a:pPr marL="181240" indent="-181240">
              <a:buFont typeface="Arial"/>
              <a:buChar char="•"/>
              <a:defRPr b="0" i="0"/>
            </a:pPr>
            <a:r>
              <a:rPr lang="x-none" sz="1300" smtClean="0"/>
              <a:t>Contient des ingrédients puissants impliqués dans de nombreux processus antioxydants naturels.</a:t>
            </a:r>
          </a:p>
          <a:p>
            <a:pPr marL="181240" indent="-181240">
              <a:buFont typeface="Arial"/>
              <a:buChar char="•"/>
              <a:defRPr b="0" i="0"/>
            </a:pPr>
            <a:r>
              <a:rPr lang="x-none" sz="1300" smtClean="0"/>
              <a:t>Utilise des huiles essentielles d'agrumes riches en d-limonène, un puissant composant présent dans les huiles d'agrumes.</a:t>
            </a:r>
          </a:p>
          <a:p>
            <a:pPr marL="181240" indent="-181240">
              <a:buFont typeface="Arial"/>
              <a:buChar char="•"/>
              <a:defRPr b="0" i="0"/>
            </a:pPr>
            <a:r>
              <a:rPr lang="x-none" sz="1300"/>
              <a:t>Utilise une formule puissante incluant du lyciet de Barbarie, un composant connu pour ses propriétés bénéfiques pour la santé.</a:t>
            </a:r>
          </a:p>
          <a:p>
            <a:pPr marL="181240" indent="-181240">
              <a:buFont typeface="Arial"/>
              <a:buChar char="•"/>
              <a:defRPr b="0" i="0"/>
            </a:pPr>
            <a:r>
              <a:rPr lang="x-none" sz="1300" smtClean="0"/>
              <a:t>Constitue une boisson quotidienne saine.</a:t>
            </a:r>
          </a:p>
          <a:p>
            <a:pPr>
              <a:defRPr b="0" i="0"/>
            </a:pPr>
            <a:endParaRPr lang="en-US" sz="1300"/>
          </a:p>
        </p:txBody>
      </p:sp>
      <p:sp>
        <p:nvSpPr>
          <p:cNvPr id="4" name="Slide Number Placeholder 3"/>
          <p:cNvSpPr>
            <a:spLocks noGrp="1"/>
          </p:cNvSpPr>
          <p:nvPr>
            <p:ph type="sldNum" sz="quarter" idx="10"/>
          </p:nvPr>
        </p:nvSpPr>
        <p:spPr/>
        <p:txBody>
          <a:bodyPr/>
          <a:lstStyle/>
          <a:p>
            <a:pPr>
              <a:defRPr b="0" i="0"/>
            </a:pPr>
            <a:fld id="{B4279F8B-E05A-4223-908B-4A2947D6423C}" type="slidenum">
              <a:rPr lang="en-US" smtClean="0"/>
              <a:t>6</a:t>
            </a:fld>
            <a:endParaRPr lang="en-US" smtClean="0"/>
          </a:p>
        </p:txBody>
      </p:sp>
    </p:spTree>
    <p:extLst>
      <p:ext uri="{BB962C8B-B14F-4D97-AF65-F5344CB8AC3E}">
        <p14:creationId xmlns:p14="http://schemas.microsoft.com/office/powerpoint/2010/main" val="896006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z="1300"/>
              <a:t>NingXia Red contient de la purée de lyciets de Barbarie de Ningxia (fruits entiers). Nous utilisons tous les éléments valorisables (le jus, la peau, les pépins et le fruit) pour veiller à ce que chaque bouteille contienne le mélange optimal de nutriments offerts par ce fruit extraordinaire.</a:t>
            </a:r>
          </a:p>
          <a:p>
            <a:pPr>
              <a:defRPr b="0" i="0"/>
            </a:pPr>
            <a:r>
              <a:rPr lang="x-none" sz="1300"/>
              <a:t> </a:t>
            </a:r>
          </a:p>
          <a:p>
            <a:pPr>
              <a:defRPr b="0" i="0"/>
            </a:pPr>
            <a:r>
              <a:rPr lang="x-none" sz="1300"/>
              <a:t>Nos lyciets de Barbarie viennent de la province de Ningxia dans le Nord de la Chine, où le fruit est vénéré depuis des siècles. Il contient tous les acides aminés essentiels et sa teneur en protéines est de 13 %, ce qui en fait le plus protéique des fruits. Les études en cours confirment les bienfaits des propriétés nutritionnelles du lyciet de Barbarie.</a:t>
            </a:r>
          </a:p>
        </p:txBody>
      </p:sp>
      <p:sp>
        <p:nvSpPr>
          <p:cNvPr id="4" name="Slide Number Placeholder 3"/>
          <p:cNvSpPr>
            <a:spLocks noGrp="1"/>
          </p:cNvSpPr>
          <p:nvPr>
            <p:ph type="sldNum" sz="quarter" idx="10"/>
          </p:nvPr>
        </p:nvSpPr>
        <p:spPr/>
        <p:txBody>
          <a:bodyPr/>
          <a:lstStyle/>
          <a:p>
            <a:pPr>
              <a:defRPr b="0" i="0"/>
            </a:pPr>
            <a:fld id="{897F3FD1-12ED-46D7-A40E-00349C79B608}" type="slidenum">
              <a:rPr lang="en-US" smtClean="0"/>
              <a:t>7</a:t>
            </a:fld>
            <a:endParaRPr lang="en-US" smtClean="0"/>
          </a:p>
        </p:txBody>
      </p:sp>
    </p:spTree>
    <p:extLst>
      <p:ext uri="{BB962C8B-B14F-4D97-AF65-F5344CB8AC3E}">
        <p14:creationId xmlns:p14="http://schemas.microsoft.com/office/powerpoint/2010/main" val="341242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z="1300"/>
              <a:t>La formule NingXia Red utilise également des huiles essentielles, une autre caractéristique distinctive de ce produit unique. Les huiles essentielles d'orange, de mandarine, de citron et de yuzu, qui contiennent toutes la riche et puissante d-limonène, rehaussent la saveur de chaque flacon de NingXia Red.</a:t>
            </a:r>
          </a:p>
          <a:p>
            <a:pPr>
              <a:defRPr b="0" i="0"/>
            </a:pPr>
            <a:endParaRPr lang="en-US" sz="1300"/>
          </a:p>
          <a:p>
            <a:pPr>
              <a:defRPr b="0" i="0"/>
            </a:pPr>
            <a:endParaRPr lang="en-US" sz="1300"/>
          </a:p>
        </p:txBody>
      </p:sp>
      <p:sp>
        <p:nvSpPr>
          <p:cNvPr id="4" name="Slide Number Placeholder 3"/>
          <p:cNvSpPr>
            <a:spLocks noGrp="1"/>
          </p:cNvSpPr>
          <p:nvPr>
            <p:ph type="sldNum" sz="quarter" idx="10"/>
          </p:nvPr>
        </p:nvSpPr>
        <p:spPr/>
        <p:txBody>
          <a:bodyPr/>
          <a:lstStyle/>
          <a:p>
            <a:pPr>
              <a:defRPr b="0" i="0"/>
            </a:pPr>
            <a:fld id="{0E58EA6F-8F06-4445-880C-D0D99E78378F}" type="slidenum">
              <a:rPr lang="en-US" smtClean="0"/>
              <a:t>8</a:t>
            </a:fld>
            <a:endParaRPr lang="en-US" smtClean="0"/>
          </a:p>
        </p:txBody>
      </p:sp>
    </p:spTree>
    <p:extLst>
      <p:ext uri="{BB962C8B-B14F-4D97-AF65-F5344CB8AC3E}">
        <p14:creationId xmlns:p14="http://schemas.microsoft.com/office/powerpoint/2010/main" val="580853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z="1300"/>
              <a:t>NingXia Red contient de nombreux autres fruits riches en nutriments en plus du lyciet de Barbarie : l'aronia, la myrtille, la cerise, la grenade et la prune. De façon combinée, ils offrent un large panel de propriétés antioxydantes qui stimuleront, fortifieront et régénéreront votre corps.</a:t>
            </a:r>
          </a:p>
          <a:p>
            <a:pPr>
              <a:defRPr b="0" i="0"/>
            </a:pPr>
            <a:r>
              <a:rPr lang="x-none" sz="1300"/>
              <a:t> </a:t>
            </a:r>
          </a:p>
          <a:p>
            <a:pPr>
              <a:defRPr b="0" i="0"/>
            </a:pPr>
            <a:r>
              <a:rPr lang="x-none" sz="1300"/>
              <a:t>Ces fruits présentent une teneur élevée en bioflavonoïdes et en composés phénoliques, comme les anthocyanes et la zéaxanthine, deux puissants phytonutriments. </a:t>
            </a:r>
          </a:p>
        </p:txBody>
      </p:sp>
      <p:sp>
        <p:nvSpPr>
          <p:cNvPr id="4" name="Slide Number Placeholder 3"/>
          <p:cNvSpPr>
            <a:spLocks noGrp="1"/>
          </p:cNvSpPr>
          <p:nvPr>
            <p:ph type="sldNum" sz="quarter" idx="10"/>
          </p:nvPr>
        </p:nvSpPr>
        <p:spPr/>
        <p:txBody>
          <a:bodyPr/>
          <a:lstStyle/>
          <a:p>
            <a:pPr>
              <a:defRPr b="0" i="0"/>
            </a:pPr>
            <a:fld id="{3FD6C8AC-5681-468C-9550-840811F1054A}" type="slidenum">
              <a:rPr lang="en-US" smtClean="0"/>
              <a:t>9</a:t>
            </a:fld>
            <a:endParaRPr lang="en-US" smtClean="0"/>
          </a:p>
        </p:txBody>
      </p:sp>
    </p:spTree>
    <p:extLst>
      <p:ext uri="{BB962C8B-B14F-4D97-AF65-F5344CB8AC3E}">
        <p14:creationId xmlns:p14="http://schemas.microsoft.com/office/powerpoint/2010/main" val="3177870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z="1300"/>
              <a:t>Young Living utilise un extrait de pépins de raisins breveté qui contient un composé  polyphénolique.</a:t>
            </a:r>
          </a:p>
          <a:p>
            <a:pPr>
              <a:defRPr b="0" i="0"/>
            </a:pPr>
            <a:endParaRPr lang="en-US" sz="1300" dirty="0"/>
          </a:p>
          <a:p>
            <a:pPr>
              <a:defRPr b="0" i="0"/>
            </a:pPr>
            <a:r>
              <a:rPr lang="x-none" sz="1300"/>
              <a:t>NingXia Red est légèrement édulcoré au moyen d'un extrait naturel de stévia sans calorie.</a:t>
            </a:r>
          </a:p>
          <a:p>
            <a:pPr>
              <a:defRPr b="0" i="0"/>
            </a:pPr>
            <a:endParaRPr lang="en-US" sz="1300" dirty="0"/>
          </a:p>
        </p:txBody>
      </p:sp>
      <p:sp>
        <p:nvSpPr>
          <p:cNvPr id="4" name="Slide Number Placeholder 3"/>
          <p:cNvSpPr>
            <a:spLocks noGrp="1"/>
          </p:cNvSpPr>
          <p:nvPr>
            <p:ph type="sldNum" sz="quarter" idx="10"/>
          </p:nvPr>
        </p:nvSpPr>
        <p:spPr/>
        <p:txBody>
          <a:bodyPr/>
          <a:lstStyle/>
          <a:p>
            <a:pPr>
              <a:defRPr b="0" i="0"/>
            </a:pPr>
            <a:fld id="{7F057801-5868-48DB-BCA2-46B27878954A}" type="slidenum">
              <a:rPr lang="en-US" smtClean="0"/>
              <a:t>10</a:t>
            </a:fld>
            <a:endParaRPr lang="en-US" smtClean="0"/>
          </a:p>
        </p:txBody>
      </p:sp>
    </p:spTree>
    <p:extLst>
      <p:ext uri="{BB962C8B-B14F-4D97-AF65-F5344CB8AC3E}">
        <p14:creationId xmlns:p14="http://schemas.microsoft.com/office/powerpoint/2010/main" val="1909053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endParaRPr lang="en-US"/>
          </a:p>
        </p:txBody>
      </p:sp>
      <p:sp>
        <p:nvSpPr>
          <p:cNvPr id="4" name="Slide Number Placeholder 3"/>
          <p:cNvSpPr>
            <a:spLocks noGrp="1"/>
          </p:cNvSpPr>
          <p:nvPr>
            <p:ph type="sldNum" sz="quarter" idx="10"/>
          </p:nvPr>
        </p:nvSpPr>
        <p:spPr/>
        <p:txBody>
          <a:bodyPr/>
          <a:lstStyle/>
          <a:p>
            <a:pPr>
              <a:defRPr b="0" i="0"/>
            </a:pPr>
            <a:fld id="{F85922D9-9627-43FD-92B1-C8D30260C9CC}" type="slidenum">
              <a:rPr lang="en-US" smtClean="0"/>
              <a:t>11</a:t>
            </a:fld>
            <a:endParaRPr lang="en-US" smtClean="0"/>
          </a:p>
        </p:txBody>
      </p:sp>
    </p:spTree>
    <p:extLst>
      <p:ext uri="{BB962C8B-B14F-4D97-AF65-F5344CB8AC3E}">
        <p14:creationId xmlns:p14="http://schemas.microsoft.com/office/powerpoint/2010/main" val="4170579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mtClean="0"/>
              <a:t>Ce sont encore les utilisateurs qui en parlent le mieux : « Qui a déjà ressenti certains des bienfaits de NingXia Red ? »</a:t>
            </a:r>
          </a:p>
        </p:txBody>
      </p:sp>
      <p:sp>
        <p:nvSpPr>
          <p:cNvPr id="4" name="Slide Number Placeholder 3"/>
          <p:cNvSpPr>
            <a:spLocks noGrp="1"/>
          </p:cNvSpPr>
          <p:nvPr>
            <p:ph type="sldNum" sz="quarter" idx="10"/>
          </p:nvPr>
        </p:nvSpPr>
        <p:spPr/>
        <p:txBody>
          <a:bodyPr/>
          <a:lstStyle/>
          <a:p>
            <a:pPr>
              <a:defRPr b="0" i="0"/>
            </a:pPr>
            <a:fld id="{82EB7A26-4DDD-4EE7-B2AB-BDFAD438F11E}" type="slidenum">
              <a:rPr lang="en-US" smtClean="0"/>
              <a:t>12</a:t>
            </a:fld>
            <a:endParaRPr lang="en-US" smtClean="0"/>
          </a:p>
        </p:txBody>
      </p:sp>
    </p:spTree>
    <p:extLst>
      <p:ext uri="{BB962C8B-B14F-4D97-AF65-F5344CB8AC3E}">
        <p14:creationId xmlns:p14="http://schemas.microsoft.com/office/powerpoint/2010/main" val="2885495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mtClean="0"/>
              <a:t>NINGXIA RED</a:t>
            </a:r>
          </a:p>
          <a:p>
            <a:pPr>
              <a:defRPr b="0" i="0"/>
            </a:pPr>
            <a:r>
              <a:rPr lang="x-none" smtClean="0"/>
              <a:t>Infusion nutritive complète pour le corps</a:t>
            </a:r>
          </a:p>
          <a:p>
            <a:endParaRPr lang="en-GB"/>
          </a:p>
        </p:txBody>
      </p:sp>
      <p:sp>
        <p:nvSpPr>
          <p:cNvPr id="4" name="Slide Number Placeholder 3"/>
          <p:cNvSpPr>
            <a:spLocks noGrp="1"/>
          </p:cNvSpPr>
          <p:nvPr>
            <p:ph type="sldNum" sz="quarter" idx="10"/>
          </p:nvPr>
        </p:nvSpPr>
        <p:spPr/>
        <p:txBody>
          <a:bodyPr/>
          <a:lstStyle/>
          <a:p>
            <a:fld id="{A91CBA0E-6F0A-4867-85B1-DF27E44BF611}" type="slidenum">
              <a:rPr lang="en-US" smtClean="0"/>
              <a:t>13</a:t>
            </a:fld>
            <a:endParaRPr lang="en-US"/>
          </a:p>
        </p:txBody>
      </p:sp>
    </p:spTree>
    <p:extLst>
      <p:ext uri="{BB962C8B-B14F-4D97-AF65-F5344CB8AC3E}">
        <p14:creationId xmlns:p14="http://schemas.microsoft.com/office/powerpoint/2010/main" val="1269532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a:p>
        </p:txBody>
      </p:sp>
    </p:spTree>
    <p:extLst>
      <p:ext uri="{BB962C8B-B14F-4D97-AF65-F5344CB8AC3E}">
        <p14:creationId xmlns:p14="http://schemas.microsoft.com/office/powerpoint/2010/main" val="188811315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a:p>
        </p:txBody>
      </p:sp>
    </p:spTree>
    <p:extLst>
      <p:ext uri="{BB962C8B-B14F-4D97-AF65-F5344CB8AC3E}">
        <p14:creationId xmlns:p14="http://schemas.microsoft.com/office/powerpoint/2010/main" val="219051156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31431-4106-4600-B8FC-46D0E8792BE4}"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a:p>
        </p:txBody>
      </p:sp>
    </p:spTree>
    <p:extLst>
      <p:ext uri="{BB962C8B-B14F-4D97-AF65-F5344CB8AC3E}">
        <p14:creationId xmlns:p14="http://schemas.microsoft.com/office/powerpoint/2010/main" val="21469806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431431-4106-4600-B8FC-46D0E8792BE4}" type="datetimeFigureOut">
              <a:rPr lang="en-US" smtClean="0"/>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21B45-1B9B-498C-A84B-1C7CAB48BDBA}" type="slidenum">
              <a:rPr lang="en-US" smtClean="0"/>
              <a:t>‹#›</a:t>
            </a:fld>
            <a:endParaRPr lang="en-US"/>
          </a:p>
        </p:txBody>
      </p:sp>
    </p:spTree>
    <p:extLst>
      <p:ext uri="{BB962C8B-B14F-4D97-AF65-F5344CB8AC3E}">
        <p14:creationId xmlns:p14="http://schemas.microsoft.com/office/powerpoint/2010/main" val="409026811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431431-4106-4600-B8FC-46D0E8792BE4}" type="datetimeFigureOut">
              <a:rPr lang="en-US" smtClean="0"/>
              <a:t>3/8/2016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021B45-1B9B-498C-A84B-1C7CAB48BDBA}" type="slidenum">
              <a:rPr lang="en-US" smtClean="0"/>
              <a:t>‹#›</a:t>
            </a:fld>
            <a:endParaRPr lang="en-US"/>
          </a:p>
        </p:txBody>
      </p:sp>
    </p:spTree>
    <p:extLst>
      <p:ext uri="{BB962C8B-B14F-4D97-AF65-F5344CB8AC3E}">
        <p14:creationId xmlns:p14="http://schemas.microsoft.com/office/powerpoint/2010/main" val="170057290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431431-4106-4600-B8FC-46D0E8792BE4}" type="datetimeFigureOut">
              <a:rPr lang="en-US" smtClean="0"/>
              <a:t>3/8/2016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021B45-1B9B-498C-A84B-1C7CAB48BDBA}" type="slidenum">
              <a:rPr lang="en-US" smtClean="0"/>
              <a:t>‹#›</a:t>
            </a:fld>
            <a:endParaRPr lang="en-US"/>
          </a:p>
        </p:txBody>
      </p:sp>
    </p:spTree>
    <p:extLst>
      <p:ext uri="{BB962C8B-B14F-4D97-AF65-F5344CB8AC3E}">
        <p14:creationId xmlns:p14="http://schemas.microsoft.com/office/powerpoint/2010/main" val="103352914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431431-4106-4600-B8FC-46D0E8792BE4}" type="datetimeFigureOut">
              <a:rPr lang="en-US" smtClean="0"/>
              <a:t>3/8/2016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021B45-1B9B-498C-A84B-1C7CAB48BDBA}" type="slidenum">
              <a:rPr lang="en-US" smtClean="0"/>
              <a:t>‹#›</a:t>
            </a:fld>
            <a:endParaRPr lang="en-US"/>
          </a:p>
        </p:txBody>
      </p:sp>
    </p:spTree>
    <p:extLst>
      <p:ext uri="{BB962C8B-B14F-4D97-AF65-F5344CB8AC3E}">
        <p14:creationId xmlns:p14="http://schemas.microsoft.com/office/powerpoint/2010/main" val="345791717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31431-4106-4600-B8FC-46D0E8792BE4}" type="datetimeFigureOut">
              <a:rPr lang="en-US" smtClean="0"/>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21B45-1B9B-498C-A84B-1C7CAB48BDBA}" type="slidenum">
              <a:rPr lang="en-US" smtClean="0"/>
              <a:t>‹#›</a:t>
            </a:fld>
            <a:endParaRPr lang="en-US"/>
          </a:p>
        </p:txBody>
      </p:sp>
    </p:spTree>
    <p:extLst>
      <p:ext uri="{BB962C8B-B14F-4D97-AF65-F5344CB8AC3E}">
        <p14:creationId xmlns:p14="http://schemas.microsoft.com/office/powerpoint/2010/main" val="411080259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31431-4106-4600-B8FC-46D0E8792BE4}" type="datetimeFigureOut">
              <a:rPr lang="en-US" smtClean="0"/>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21B45-1B9B-498C-A84B-1C7CAB48BDBA}" type="slidenum">
              <a:rPr lang="en-US" smtClean="0"/>
              <a:t>‹#›</a:t>
            </a:fld>
            <a:endParaRPr lang="en-US"/>
          </a:p>
        </p:txBody>
      </p:sp>
    </p:spTree>
    <p:extLst>
      <p:ext uri="{BB962C8B-B14F-4D97-AF65-F5344CB8AC3E}">
        <p14:creationId xmlns:p14="http://schemas.microsoft.com/office/powerpoint/2010/main" val="390865127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a:p>
        </p:txBody>
      </p:sp>
    </p:spTree>
    <p:extLst>
      <p:ext uri="{BB962C8B-B14F-4D97-AF65-F5344CB8AC3E}">
        <p14:creationId xmlns:p14="http://schemas.microsoft.com/office/powerpoint/2010/main" val="168955134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a:p>
        </p:txBody>
      </p:sp>
    </p:spTree>
    <p:extLst>
      <p:ext uri="{BB962C8B-B14F-4D97-AF65-F5344CB8AC3E}">
        <p14:creationId xmlns:p14="http://schemas.microsoft.com/office/powerpoint/2010/main" val="250872807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schemeClr val="accent2">
                <a:shade val="45000"/>
                <a:satMod val="135000"/>
              </a:schemeClr>
              <a:prstClr val="white"/>
            </a:duotone>
          </a:blip>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NINGXIA RED</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431431-4106-4600-B8FC-46D0E8792BE4}" type="datetimeFigureOut">
              <a:rPr lang="en-US" smtClean="0"/>
              <a:t>3/8/2016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21B45-1B9B-498C-A84B-1C7CAB48BDBA}" type="slidenum">
              <a:rPr lang="en-US" smtClean="0"/>
              <a:t>‹#›</a:t>
            </a:fld>
            <a:endParaRPr lang="en-US"/>
          </a:p>
        </p:txBody>
      </p:sp>
    </p:spTree>
    <p:extLst>
      <p:ext uri="{BB962C8B-B14F-4D97-AF65-F5344CB8AC3E}">
        <p14:creationId xmlns:p14="http://schemas.microsoft.com/office/powerpoint/2010/main" val="1582987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lnSpc>
          <a:spcPct val="90000"/>
        </a:lnSpc>
        <a:spcBef>
          <a:spcPct val="0"/>
        </a:spcBef>
        <a:buNone/>
        <a:defRPr sz="66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Ningxia-Red.png"/>
          <p:cNvPicPr>
            <a:picLocks noChangeAspect="1"/>
          </p:cNvPicPr>
          <p:nvPr/>
        </p:nvPicPr>
        <p:blipFill>
          <a:blip r:embed="rId3" cstate="print">
            <a:extLst>
              <a:ext uri="{28A0092B-C50C-407E-A947-70E740481C1C}">
                <a14:useLocalDpi xmlns:a14="http://schemas.microsoft.com/office/drawing/2010/main" val="0"/>
              </a:ext>
            </a:extLst>
          </a:blip>
          <a:stretch/>
        </p:blipFill>
        <p:spPr>
          <a:xfrm>
            <a:off x="1200704" y="840099"/>
            <a:ext cx="9790593" cy="4092851"/>
          </a:xfrm>
          <a:prstGeom prst="rect">
            <a:avLst/>
          </a:prstGeom>
        </p:spPr>
      </p:pic>
    </p:spTree>
    <p:extLst>
      <p:ext uri="{BB962C8B-B14F-4D97-AF65-F5344CB8AC3E}">
        <p14:creationId xmlns:p14="http://schemas.microsoft.com/office/powerpoint/2010/main" val="49119290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b="3646"/>
          <a:stretch/>
        </p:blipFill>
        <p:spPr>
          <a:xfrm>
            <a:off x="4464219" y="1782371"/>
            <a:ext cx="5255670" cy="3963176"/>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rcRect l="23395"/>
          <a:stretch/>
        </p:blipFill>
        <p:spPr>
          <a:xfrm>
            <a:off x="0" y="1788137"/>
            <a:ext cx="4585448" cy="399053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p:blipFill>
        <p:spPr>
          <a:xfrm>
            <a:off x="9511565" y="1701266"/>
            <a:ext cx="2707329" cy="4044281"/>
          </a:xfrm>
          <a:prstGeom prst="rect">
            <a:avLst/>
          </a:prstGeom>
        </p:spPr>
      </p:pic>
      <p:pic>
        <p:nvPicPr>
          <p:cNvPr id="3" name="Picture 2" descr="ningxia-red-2.png"/>
          <p:cNvPicPr>
            <a:picLocks noChangeAspect="1"/>
          </p:cNvPicPr>
          <p:nvPr/>
        </p:nvPicPr>
        <p:blipFill>
          <a:blip r:embed="rId6" cstate="print">
            <a:extLst>
              <a:ext uri="{28A0092B-C50C-407E-A947-70E740481C1C}">
                <a14:useLocalDpi xmlns:a14="http://schemas.microsoft.com/office/drawing/2010/main" val="0"/>
              </a:ext>
            </a:extLst>
          </a:blip>
          <a:stretch/>
        </p:blipFill>
        <p:spPr>
          <a:xfrm>
            <a:off x="3290762" y="0"/>
            <a:ext cx="5610477" cy="1663341"/>
          </a:xfrm>
          <a:prstGeom prst="rect">
            <a:avLst/>
          </a:prstGeom>
        </p:spPr>
      </p:pic>
    </p:spTree>
    <p:extLst>
      <p:ext uri="{BB962C8B-B14F-4D97-AF65-F5344CB8AC3E}">
        <p14:creationId xmlns:p14="http://schemas.microsoft.com/office/powerpoint/2010/main" val="181497076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b="1579"/>
          <a:stretch/>
        </p:blipFill>
        <p:spPr>
          <a:xfrm>
            <a:off x="-112059" y="-1248445"/>
            <a:ext cx="12304059" cy="8106445"/>
          </a:xfrm>
        </p:spPr>
      </p:pic>
      <p:pic>
        <p:nvPicPr>
          <p:cNvPr id="6" name="Picture 5" descr="banner-.png"/>
          <p:cNvPicPr>
            <a:picLocks noChangeAspect="1"/>
          </p:cNvPicPr>
          <p:nvPr/>
        </p:nvPicPr>
        <p:blipFill>
          <a:blip r:embed="rId4">
            <a:extLst>
              <a:ext uri="{28A0092B-C50C-407E-A947-70E740481C1C}">
                <a14:useLocalDpi xmlns:a14="http://schemas.microsoft.com/office/drawing/2010/main" val="0"/>
              </a:ext>
            </a:extLst>
          </a:blip>
          <a:stretch/>
        </p:blipFill>
        <p:spPr>
          <a:xfrm>
            <a:off x="436199" y="73472"/>
            <a:ext cx="11319602" cy="1555931"/>
          </a:xfrm>
          <a:prstGeom prst="rect">
            <a:avLst/>
          </a:prstGeom>
        </p:spPr>
      </p:pic>
      <p:sp>
        <p:nvSpPr>
          <p:cNvPr id="2" name="TextBox 1"/>
          <p:cNvSpPr txBox="1"/>
          <p:nvPr/>
        </p:nvSpPr>
        <p:spPr>
          <a:xfrm>
            <a:off x="436198" y="389464"/>
            <a:ext cx="11459817" cy="830997"/>
          </a:xfrm>
          <a:prstGeom prst="rect">
            <a:avLst/>
          </a:prstGeom>
          <a:noFill/>
        </p:spPr>
        <p:txBody>
          <a:bodyPr wrap="square" rtlCol="0">
            <a:spAutoFit/>
          </a:bodyPr>
          <a:lstStyle/>
          <a:p>
            <a:pPr>
              <a:defRPr b="0" i="0"/>
            </a:pPr>
            <a:r>
              <a:rPr lang="x-none" sz="4800" smtClean="0">
                <a:solidFill>
                  <a:srgbClr val="9E0002"/>
                </a:solidFill>
                <a:latin typeface="Avenir Book"/>
                <a:cs typeface="Avenir Book"/>
              </a:rPr>
              <a:t>STIMULER. FORTIFIER. RÉGÉNÉRER. </a:t>
            </a:r>
          </a:p>
        </p:txBody>
      </p:sp>
    </p:spTree>
    <p:extLst>
      <p:ext uri="{BB962C8B-B14F-4D97-AF65-F5344CB8AC3E}">
        <p14:creationId xmlns:p14="http://schemas.microsoft.com/office/powerpoint/2010/main" val="113726899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1726"/>
            <a:ext cx="10515600" cy="1325563"/>
          </a:xfrm>
        </p:spPr>
        <p:txBody>
          <a:bodyPr>
            <a:normAutofit fontScale="90000"/>
          </a:bodyPr>
          <a:lstStyle/>
          <a:p>
            <a:pPr>
              <a:defRPr b="0" i="0"/>
            </a:pPr>
            <a:r>
              <a:rPr lang="x-none" sz="6000" smtClean="0">
                <a:solidFill>
                  <a:srgbClr val="9E0002"/>
                </a:solidFill>
                <a:latin typeface="Avenir Book"/>
                <a:cs typeface="Avenir Book"/>
              </a:rPr>
              <a:t>QUE SONT LES ANTIOXYDANTS ?</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p:blipFill>
        <p:spPr>
          <a:xfrm>
            <a:off x="490892" y="1512256"/>
            <a:ext cx="5435364" cy="363855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p:blipFill>
        <p:spPr>
          <a:xfrm>
            <a:off x="6224587" y="1512256"/>
            <a:ext cx="5459158" cy="3638550"/>
          </a:xfrm>
          <a:prstGeom prst="rect">
            <a:avLst/>
          </a:prstGeom>
        </p:spPr>
      </p:pic>
    </p:spTree>
    <p:extLst>
      <p:ext uri="{BB962C8B-B14F-4D97-AF65-F5344CB8AC3E}">
        <p14:creationId xmlns:p14="http://schemas.microsoft.com/office/powerpoint/2010/main" val="83729794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b="0" i="0"/>
            </a:pPr>
            <a:r>
              <a:rPr lang="x-none" sz="6000" smtClean="0">
                <a:solidFill>
                  <a:srgbClr val="9E0002"/>
                </a:solidFill>
                <a:latin typeface="Avenir Book"/>
                <a:cs typeface="Avenir Book"/>
              </a:rPr>
              <a:t>ÉQUILIBRE DES ANTIOXYDANTS</a:t>
            </a:r>
          </a:p>
        </p:txBody>
      </p:sp>
      <p:grpSp>
        <p:nvGrpSpPr>
          <p:cNvPr id="3" name="Group 2"/>
          <p:cNvGrpSpPr/>
          <p:nvPr/>
        </p:nvGrpSpPr>
        <p:grpSpPr>
          <a:xfrm>
            <a:off x="252680" y="1872193"/>
            <a:ext cx="11686640" cy="2960211"/>
            <a:chOff x="352960" y="1872193"/>
            <a:chExt cx="11686640" cy="2960211"/>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p:blipFill>
          <p:spPr>
            <a:xfrm>
              <a:off x="7600252" y="1872193"/>
              <a:ext cx="4439348" cy="296021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p:blipFill>
          <p:spPr>
            <a:xfrm>
              <a:off x="352960" y="1879047"/>
              <a:ext cx="5030376" cy="294650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p:blipFill>
          <p:spPr>
            <a:xfrm>
              <a:off x="5492650" y="1872353"/>
              <a:ext cx="1973261" cy="2959890"/>
            </a:xfrm>
            <a:prstGeom prst="rect">
              <a:avLst/>
            </a:prstGeom>
          </p:spPr>
        </p:pic>
      </p:grpSp>
    </p:spTree>
    <p:extLst>
      <p:ext uri="{BB962C8B-B14F-4D97-AF65-F5344CB8AC3E}">
        <p14:creationId xmlns:p14="http://schemas.microsoft.com/office/powerpoint/2010/main" val="108481517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YngLiv_150601_011 copy.jpg"/>
          <p:cNvPicPr>
            <a:picLocks noChangeAspect="1"/>
          </p:cNvPicPr>
          <p:nvPr/>
        </p:nvPicPr>
        <p:blipFill>
          <a:blip r:embed="rId3">
            <a:extLst>
              <a:ext uri="{28A0092B-C50C-407E-A947-70E740481C1C}">
                <a14:useLocalDpi xmlns:a14="http://schemas.microsoft.com/office/drawing/2010/main" val="0"/>
              </a:ext>
            </a:extLst>
          </a:blip>
          <a:srcRect l="1007" r="18365" b="9425"/>
          <a:stretch/>
        </p:blipFill>
        <p:spPr>
          <a:xfrm>
            <a:off x="0" y="938036"/>
            <a:ext cx="12192000" cy="5919964"/>
          </a:xfrm>
          <a:prstGeom prst="rect">
            <a:avLst/>
          </a:prstGeom>
        </p:spPr>
      </p:pic>
      <p:sp>
        <p:nvSpPr>
          <p:cNvPr id="2" name="Title 1"/>
          <p:cNvSpPr>
            <a:spLocks noGrp="1"/>
          </p:cNvSpPr>
          <p:nvPr>
            <p:ph type="title"/>
          </p:nvPr>
        </p:nvSpPr>
        <p:spPr>
          <a:xfrm>
            <a:off x="638266" y="26208"/>
            <a:ext cx="10915468" cy="1186773"/>
          </a:xfrm>
        </p:spPr>
        <p:txBody>
          <a:bodyPr>
            <a:noAutofit/>
          </a:bodyPr>
          <a:lstStyle/>
          <a:p>
            <a:pPr>
              <a:defRPr b="0" i="0"/>
            </a:pPr>
            <a:r>
              <a:rPr lang="x-none" sz="4400" smtClean="0">
                <a:solidFill>
                  <a:srgbClr val="9E0002"/>
                </a:solidFill>
                <a:latin typeface="Avenir Book"/>
                <a:cs typeface="Avenir Book"/>
              </a:rPr>
              <a:t>INFUSION NUTRITIVE COMPLÈTE POUR LE CORPS</a:t>
            </a:r>
          </a:p>
        </p:txBody>
      </p:sp>
      <p:sp>
        <p:nvSpPr>
          <p:cNvPr id="3" name="TextBox 2"/>
          <p:cNvSpPr txBox="1"/>
          <p:nvPr/>
        </p:nvSpPr>
        <p:spPr>
          <a:xfrm>
            <a:off x="4180246" y="1174652"/>
            <a:ext cx="4452309" cy="461665"/>
          </a:xfrm>
          <a:prstGeom prst="rect">
            <a:avLst/>
          </a:prstGeom>
          <a:noFill/>
        </p:spPr>
        <p:txBody>
          <a:bodyPr wrap="square" rtlCol="0">
            <a:spAutoFit/>
          </a:bodyPr>
          <a:lstStyle/>
          <a:p>
            <a:pPr algn="ctr">
              <a:defRPr b="0" i="0"/>
            </a:pPr>
            <a:r>
              <a:rPr lang="x-none" sz="2400" smtClean="0">
                <a:solidFill>
                  <a:srgbClr val="9E0002"/>
                </a:solidFill>
                <a:latin typeface="Avenir Oblique"/>
                <a:cs typeface="Avenir Oblique"/>
              </a:rPr>
              <a:t>Bien-être de la tête aux pieds</a:t>
            </a:r>
          </a:p>
        </p:txBody>
      </p:sp>
      <p:sp>
        <p:nvSpPr>
          <p:cNvPr id="15" name="TextBox 14"/>
          <p:cNvSpPr txBox="1"/>
          <p:nvPr/>
        </p:nvSpPr>
        <p:spPr>
          <a:xfrm>
            <a:off x="5262027" y="1659176"/>
            <a:ext cx="2797701" cy="3752790"/>
          </a:xfrm>
          <a:prstGeom prst="rect">
            <a:avLst/>
          </a:prstGeom>
          <a:noFill/>
        </p:spPr>
        <p:txBody>
          <a:bodyPr wrap="square" rtlCol="0">
            <a:spAutoFit/>
          </a:bodyPr>
          <a:lstStyle/>
          <a:p>
            <a:pPr marL="285750" indent="-285750">
              <a:buFont typeface="Arial"/>
              <a:buChar char="•"/>
              <a:defRPr b="0" i="0"/>
            </a:pPr>
            <a:r>
              <a:rPr lang="x-none" sz="2400" smtClean="0">
                <a:solidFill>
                  <a:srgbClr val="9E0002"/>
                </a:solidFill>
                <a:latin typeface="Avenir Light"/>
                <a:cs typeface="Avenir Light"/>
              </a:rPr>
              <a:t>Anthocyanes </a:t>
            </a:r>
          </a:p>
          <a:p>
            <a:pPr marL="285750" indent="-285750">
              <a:buFont typeface="Arial"/>
              <a:buChar char="•"/>
              <a:defRPr b="0" i="0"/>
            </a:pPr>
            <a:r>
              <a:rPr lang="x-none" sz="2400" smtClean="0">
                <a:solidFill>
                  <a:srgbClr val="9E0002"/>
                </a:solidFill>
                <a:latin typeface="Avenir Light"/>
                <a:cs typeface="Avenir Light"/>
              </a:rPr>
              <a:t>Bore </a:t>
            </a:r>
          </a:p>
          <a:p>
            <a:pPr marL="285750" indent="-285750">
              <a:buFont typeface="Arial"/>
              <a:buChar char="•"/>
              <a:defRPr b="0" i="0"/>
            </a:pPr>
            <a:r>
              <a:rPr lang="x-none" sz="2400" smtClean="0">
                <a:solidFill>
                  <a:srgbClr val="9E0002"/>
                </a:solidFill>
                <a:latin typeface="Avenir Light"/>
                <a:cs typeface="Avenir Light"/>
              </a:rPr>
              <a:t>Calcium </a:t>
            </a:r>
          </a:p>
          <a:p>
            <a:pPr marL="285750" indent="-285750">
              <a:buFont typeface="Arial"/>
              <a:buChar char="•"/>
              <a:defRPr b="0" i="0"/>
            </a:pPr>
            <a:r>
              <a:rPr lang="x-none" sz="2400" smtClean="0">
                <a:solidFill>
                  <a:srgbClr val="9E0002"/>
                </a:solidFill>
                <a:latin typeface="Avenir Light"/>
                <a:cs typeface="Avenir Light"/>
              </a:rPr>
              <a:t>Catéchine gallate </a:t>
            </a:r>
          </a:p>
          <a:p>
            <a:pPr marL="285750" indent="-285750">
              <a:buFont typeface="Arial"/>
              <a:buChar char="•"/>
              <a:defRPr b="0" i="0"/>
            </a:pPr>
            <a:r>
              <a:rPr lang="x-none" sz="2400" smtClean="0">
                <a:solidFill>
                  <a:srgbClr val="9E0002"/>
                </a:solidFill>
                <a:latin typeface="Avenir Light"/>
                <a:cs typeface="Avenir Light"/>
              </a:rPr>
              <a:t>Cuivre </a:t>
            </a:r>
          </a:p>
          <a:p>
            <a:pPr marL="285750" indent="-285750">
              <a:buFont typeface="Arial"/>
              <a:buChar char="•"/>
              <a:defRPr b="0" i="0"/>
            </a:pPr>
            <a:r>
              <a:rPr lang="x-none" sz="2400" smtClean="0">
                <a:solidFill>
                  <a:srgbClr val="9E0002"/>
                </a:solidFill>
                <a:latin typeface="Avenir Light"/>
                <a:cs typeface="Avenir Light"/>
              </a:rPr>
              <a:t>Fer</a:t>
            </a:r>
          </a:p>
          <a:p>
            <a:pPr marL="285750" indent="-285750">
              <a:buFont typeface="Arial"/>
              <a:buChar char="•"/>
              <a:defRPr b="0" i="0"/>
            </a:pPr>
            <a:r>
              <a:rPr lang="x-none" sz="2400" smtClean="0">
                <a:solidFill>
                  <a:srgbClr val="9E0002"/>
                </a:solidFill>
                <a:latin typeface="Avenir Light"/>
                <a:cs typeface="Avenir Light"/>
              </a:rPr>
              <a:t>Lycopène </a:t>
            </a:r>
          </a:p>
          <a:p>
            <a:pPr marL="285750" indent="-285750">
              <a:buFont typeface="Arial"/>
              <a:buChar char="•"/>
              <a:defRPr b="0" i="0"/>
            </a:pPr>
            <a:r>
              <a:rPr lang="x-none" sz="2400" smtClean="0">
                <a:solidFill>
                  <a:srgbClr val="9E0002"/>
                </a:solidFill>
                <a:latin typeface="Avenir Light"/>
                <a:cs typeface="Avenir Light"/>
              </a:rPr>
              <a:t>Magnésium</a:t>
            </a:r>
          </a:p>
          <a:p>
            <a:pPr marL="285750" indent="-285750">
              <a:buFont typeface="Arial"/>
              <a:buChar char="•"/>
              <a:defRPr b="0" i="0"/>
            </a:pPr>
            <a:r>
              <a:rPr lang="x-none" sz="2400" smtClean="0">
                <a:solidFill>
                  <a:srgbClr val="9E0002"/>
                </a:solidFill>
                <a:latin typeface="Avenir Light"/>
                <a:cs typeface="Avenir Light"/>
              </a:rPr>
              <a:t>Manganèse </a:t>
            </a:r>
          </a:p>
        </p:txBody>
      </p:sp>
      <p:sp>
        <p:nvSpPr>
          <p:cNvPr id="6" name="Rectangle 5"/>
          <p:cNvSpPr/>
          <p:nvPr/>
        </p:nvSpPr>
        <p:spPr>
          <a:xfrm>
            <a:off x="8754520" y="1659176"/>
            <a:ext cx="2307548" cy="2654412"/>
          </a:xfrm>
          <a:prstGeom prst="rect">
            <a:avLst/>
          </a:prstGeom>
        </p:spPr>
        <p:txBody>
          <a:bodyPr wrap="square">
            <a:spAutoFit/>
          </a:bodyPr>
          <a:lstStyle/>
          <a:p>
            <a:pPr marL="285750" indent="-285750">
              <a:buFont typeface="Arial"/>
              <a:buChar char="•"/>
              <a:defRPr b="0" i="0"/>
            </a:pPr>
            <a:r>
              <a:rPr lang="x-none" sz="2400" smtClean="0">
                <a:solidFill>
                  <a:srgbClr val="9E0002"/>
                </a:solidFill>
                <a:latin typeface="Avenir Light"/>
                <a:cs typeface="Avenir Light"/>
              </a:rPr>
              <a:t>Phénols </a:t>
            </a:r>
          </a:p>
          <a:p>
            <a:pPr marL="285750" indent="-285750">
              <a:buFont typeface="Arial"/>
              <a:buChar char="•"/>
              <a:defRPr b="0" i="0"/>
            </a:pPr>
            <a:r>
              <a:rPr lang="x-none" sz="2400">
                <a:solidFill>
                  <a:srgbClr val="9E0002"/>
                </a:solidFill>
                <a:latin typeface="Avenir Light"/>
                <a:cs typeface="Avenir Light"/>
              </a:rPr>
              <a:t>Potassium </a:t>
            </a:r>
          </a:p>
          <a:p>
            <a:pPr marL="285750" indent="-285750">
              <a:buFont typeface="Arial"/>
              <a:buChar char="•"/>
              <a:defRPr b="0" i="0"/>
            </a:pPr>
            <a:r>
              <a:rPr lang="x-none" sz="2400">
                <a:solidFill>
                  <a:srgbClr val="9E0002"/>
                </a:solidFill>
                <a:latin typeface="Avenir Light"/>
                <a:cs typeface="Avenir Light"/>
              </a:rPr>
              <a:t>Sel  </a:t>
            </a:r>
          </a:p>
          <a:p>
            <a:pPr marL="285750" indent="-285750">
              <a:buFont typeface="Arial"/>
              <a:buChar char="•"/>
              <a:defRPr b="0" i="0"/>
            </a:pPr>
            <a:r>
              <a:rPr lang="x-none" sz="2400">
                <a:solidFill>
                  <a:srgbClr val="9E0002"/>
                </a:solidFill>
                <a:latin typeface="Avenir Light"/>
                <a:cs typeface="Avenir Light"/>
              </a:rPr>
              <a:t>Tocophérols </a:t>
            </a:r>
          </a:p>
          <a:p>
            <a:pPr marL="285750" indent="-285750">
              <a:buFont typeface="Arial"/>
              <a:buChar char="•"/>
              <a:defRPr b="0" i="0"/>
            </a:pPr>
            <a:r>
              <a:rPr lang="x-none" sz="2400">
                <a:solidFill>
                  <a:srgbClr val="9E0002"/>
                </a:solidFill>
                <a:latin typeface="Avenir Light"/>
                <a:cs typeface="Avenir Light"/>
              </a:rPr>
              <a:t>Tocotriénols </a:t>
            </a:r>
          </a:p>
          <a:p>
            <a:pPr marL="285750" indent="-285750">
              <a:buFont typeface="Arial"/>
              <a:buChar char="•"/>
              <a:defRPr b="0" i="0"/>
            </a:pPr>
            <a:r>
              <a:rPr lang="x-none" sz="2400">
                <a:solidFill>
                  <a:srgbClr val="9E0002"/>
                </a:solidFill>
                <a:latin typeface="Avenir Light"/>
                <a:cs typeface="Avenir Light"/>
              </a:rPr>
              <a:t>Vitamine C </a:t>
            </a:r>
          </a:p>
          <a:p>
            <a:pPr marL="285750" indent="-285750">
              <a:buFont typeface="Arial"/>
              <a:buChar char="•"/>
              <a:defRPr b="0" i="0"/>
            </a:pPr>
            <a:r>
              <a:rPr lang="x-none" sz="2400">
                <a:solidFill>
                  <a:srgbClr val="9E0002"/>
                </a:solidFill>
                <a:latin typeface="Avenir Light"/>
                <a:cs typeface="Avenir Light"/>
              </a:rPr>
              <a:t>Zinc </a:t>
            </a:r>
          </a:p>
        </p:txBody>
      </p:sp>
    </p:spTree>
    <p:extLst>
      <p:ext uri="{BB962C8B-B14F-4D97-AF65-F5344CB8AC3E}">
        <p14:creationId xmlns:p14="http://schemas.microsoft.com/office/powerpoint/2010/main" val="307096699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p:blipFill>
        <p:spPr>
          <a:xfrm flipH="1">
            <a:off x="-3594" y="0"/>
            <a:ext cx="12245944" cy="8163962"/>
          </a:xfrm>
          <a:prstGeom prst="rect">
            <a:avLst/>
          </a:prstGeom>
        </p:spPr>
      </p:pic>
      <p:sp>
        <p:nvSpPr>
          <p:cNvPr id="2" name="Title 1"/>
          <p:cNvSpPr>
            <a:spLocks noGrp="1"/>
          </p:cNvSpPr>
          <p:nvPr>
            <p:ph type="title"/>
          </p:nvPr>
        </p:nvSpPr>
        <p:spPr>
          <a:xfrm>
            <a:off x="838200" y="94197"/>
            <a:ext cx="10515600" cy="1325563"/>
          </a:xfrm>
        </p:spPr>
        <p:txBody>
          <a:bodyPr/>
          <a:lstStyle/>
          <a:p>
            <a:pPr>
              <a:defRPr b="0" i="0"/>
            </a:pPr>
            <a:r>
              <a:rPr lang="x-none" smtClean="0">
                <a:solidFill>
                  <a:srgbClr val="9E0002"/>
                </a:solidFill>
                <a:latin typeface="Avenir Book"/>
                <a:cs typeface="Avenir Book"/>
              </a:rPr>
              <a:t>LYCIET DE BARBARIE</a:t>
            </a:r>
          </a:p>
        </p:txBody>
      </p:sp>
      <p:sp>
        <p:nvSpPr>
          <p:cNvPr id="3" name="Content Placeholder 2"/>
          <p:cNvSpPr>
            <a:spLocks noGrp="1"/>
          </p:cNvSpPr>
          <p:nvPr>
            <p:ph idx="1"/>
          </p:nvPr>
        </p:nvSpPr>
        <p:spPr>
          <a:xfrm>
            <a:off x="273904" y="2091531"/>
            <a:ext cx="5712560" cy="3819525"/>
          </a:xfrm>
          <a:solidFill>
            <a:srgbClr val="FFFFFF">
              <a:alpha val="50196"/>
            </a:srgbClr>
          </a:solidFill>
        </p:spPr>
        <p:txBody>
          <a:bodyPr>
            <a:normAutofit lnSpcReduction="10000"/>
          </a:bodyPr>
          <a:lstStyle/>
          <a:p>
            <a:pPr>
              <a:defRPr b="0" i="0"/>
            </a:pPr>
            <a:r>
              <a:rPr lang="x-none" smtClean="0">
                <a:solidFill>
                  <a:srgbClr val="9E0002"/>
                </a:solidFill>
                <a:latin typeface="Avenir Light"/>
                <a:cs typeface="Avenir Light"/>
              </a:rPr>
              <a:t>NingXia Red est élaboré à partir de purée de lyciets de Barbarie (fruits entiers).</a:t>
            </a:r>
          </a:p>
          <a:p>
            <a:pPr>
              <a:defRPr b="0" i="0"/>
            </a:pPr>
            <a:r>
              <a:rPr lang="x-none" smtClean="0">
                <a:solidFill>
                  <a:srgbClr val="9E0002"/>
                </a:solidFill>
                <a:latin typeface="Avenir Light"/>
                <a:cs typeface="Avenir Light"/>
              </a:rPr>
              <a:t>Le lyciet de Barbarie contient tous les acides aminés essentiels.</a:t>
            </a:r>
          </a:p>
          <a:p>
            <a:pPr>
              <a:defRPr b="0" i="0"/>
            </a:pPr>
            <a:r>
              <a:rPr lang="x-none" smtClean="0">
                <a:solidFill>
                  <a:srgbClr val="9E0002"/>
                </a:solidFill>
                <a:latin typeface="Avenir Light"/>
                <a:cs typeface="Avenir Light"/>
              </a:rPr>
              <a:t>Avec une teneur de 13 % en protéines, le lyciet de Barbarie est le fruit contenant la plus forte proportion en protéines.</a:t>
            </a:r>
          </a:p>
        </p:txBody>
      </p:sp>
    </p:spTree>
    <p:extLst>
      <p:ext uri="{BB962C8B-B14F-4D97-AF65-F5344CB8AC3E}">
        <p14:creationId xmlns:p14="http://schemas.microsoft.com/office/powerpoint/2010/main" val="7609945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50708_YLiv_003.psd"/>
          <p:cNvPicPr>
            <a:picLocks noChangeAspect="1"/>
          </p:cNvPicPr>
          <p:nvPr/>
        </p:nvPicPr>
        <p:blipFill>
          <a:blip r:embed="rId3">
            <a:extLst>
              <a:ext uri="{28A0092B-C50C-407E-A947-70E740481C1C}">
                <a14:useLocalDpi xmlns:a14="http://schemas.microsoft.com/office/drawing/2010/main" val="0"/>
              </a:ext>
            </a:extLst>
          </a:blip>
          <a:srcRect t="9334" b="6640"/>
          <a:stretch/>
        </p:blipFill>
        <p:spPr>
          <a:xfrm>
            <a:off x="-50803" y="0"/>
            <a:ext cx="12242803" cy="6857999"/>
          </a:xfrm>
          <a:prstGeom prst="rect">
            <a:avLst/>
          </a:prstGeom>
        </p:spPr>
      </p:pic>
      <p:sp>
        <p:nvSpPr>
          <p:cNvPr id="2" name="Title 1"/>
          <p:cNvSpPr>
            <a:spLocks noGrp="1"/>
          </p:cNvSpPr>
          <p:nvPr>
            <p:ph type="title"/>
          </p:nvPr>
        </p:nvSpPr>
        <p:spPr/>
        <p:txBody>
          <a:bodyPr/>
          <a:lstStyle/>
          <a:p>
            <a:pPr>
              <a:defRPr b="0" i="0"/>
            </a:pPr>
            <a:r>
              <a:rPr lang="x-none" smtClean="0">
                <a:solidFill>
                  <a:srgbClr val="9E0002"/>
                </a:solidFill>
                <a:latin typeface="Avenir Book"/>
                <a:cs typeface="Avenir Book"/>
              </a:rPr>
              <a:t>HUILES ESSENTIELLES</a:t>
            </a:r>
          </a:p>
        </p:txBody>
      </p:sp>
      <p:sp>
        <p:nvSpPr>
          <p:cNvPr id="4" name="Rectangle 3"/>
          <p:cNvSpPr/>
          <p:nvPr/>
        </p:nvSpPr>
        <p:spPr>
          <a:xfrm>
            <a:off x="1625599" y="2421171"/>
            <a:ext cx="3610408" cy="2776453"/>
          </a:xfrm>
          <a:prstGeom prst="rect">
            <a:avLst/>
          </a:prstGeom>
        </p:spPr>
        <p:txBody>
          <a:bodyPr wrap="square">
            <a:spAutoFit/>
          </a:bodyPr>
          <a:lstStyle/>
          <a:p>
            <a:pPr marL="285750" indent="-285750">
              <a:buFont typeface="Arial"/>
              <a:buChar char="•"/>
              <a:defRPr b="0" i="0"/>
            </a:pPr>
            <a:r>
              <a:rPr lang="x-none" sz="4400" smtClean="0">
                <a:solidFill>
                  <a:srgbClr val="9E0002"/>
                </a:solidFill>
                <a:latin typeface="Avenir Light"/>
                <a:cs typeface="Avenir Light"/>
              </a:rPr>
              <a:t>Mandarine</a:t>
            </a:r>
          </a:p>
          <a:p>
            <a:pPr marL="285750" indent="-285750">
              <a:buFont typeface="Arial"/>
              <a:buChar char="•"/>
              <a:defRPr b="0" i="0"/>
            </a:pPr>
            <a:r>
              <a:rPr lang="x-none" sz="4400" smtClean="0">
                <a:solidFill>
                  <a:srgbClr val="9E0002"/>
                </a:solidFill>
                <a:latin typeface="Avenir Light"/>
                <a:cs typeface="Avenir Light"/>
              </a:rPr>
              <a:t>Orange</a:t>
            </a:r>
          </a:p>
          <a:p>
            <a:pPr marL="285750" indent="-285750">
              <a:buFont typeface="Arial"/>
              <a:buChar char="•"/>
              <a:defRPr b="0" i="0"/>
            </a:pPr>
            <a:r>
              <a:rPr lang="x-none" sz="4400" smtClean="0">
                <a:solidFill>
                  <a:srgbClr val="9E0002"/>
                </a:solidFill>
                <a:latin typeface="Avenir Light"/>
                <a:cs typeface="Avenir Light"/>
              </a:rPr>
              <a:t>Yuzu</a:t>
            </a:r>
          </a:p>
          <a:p>
            <a:pPr marL="285750" indent="-285750">
              <a:buFont typeface="Arial"/>
              <a:buChar char="•"/>
              <a:defRPr b="0" i="0"/>
            </a:pPr>
            <a:r>
              <a:rPr lang="x-none" sz="4400" smtClean="0">
                <a:solidFill>
                  <a:srgbClr val="9E0002"/>
                </a:solidFill>
                <a:latin typeface="Avenir Light"/>
                <a:cs typeface="Avenir Light"/>
              </a:rPr>
              <a:t>citron</a:t>
            </a:r>
          </a:p>
        </p:txBody>
      </p:sp>
    </p:spTree>
    <p:extLst>
      <p:ext uri="{BB962C8B-B14F-4D97-AF65-F5344CB8AC3E}">
        <p14:creationId xmlns:p14="http://schemas.microsoft.com/office/powerpoint/2010/main" val="10177717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0"/>
          </a:blip>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rcRect l="5607" t="7762" r="11029" b="16353"/>
          <a:stretch/>
        </p:blipFill>
        <p:spPr>
          <a:xfrm>
            <a:off x="3318933" y="1647111"/>
            <a:ext cx="8873067" cy="5210889"/>
          </a:xfrm>
          <a:prstGeom prst="rect">
            <a:avLst/>
          </a:prstGeom>
        </p:spPr>
      </p:pic>
      <p:sp>
        <p:nvSpPr>
          <p:cNvPr id="2" name="Title 1"/>
          <p:cNvSpPr>
            <a:spLocks noGrp="1"/>
          </p:cNvSpPr>
          <p:nvPr>
            <p:ph type="title"/>
          </p:nvPr>
        </p:nvSpPr>
        <p:spPr>
          <a:xfrm>
            <a:off x="838200" y="128058"/>
            <a:ext cx="10515600" cy="1325563"/>
          </a:xfrm>
        </p:spPr>
        <p:txBody>
          <a:bodyPr/>
          <a:lstStyle/>
          <a:p>
            <a:pPr>
              <a:defRPr b="0" i="0"/>
            </a:pPr>
            <a:r>
              <a:rPr lang="x-none" smtClean="0">
                <a:solidFill>
                  <a:srgbClr val="9E0002"/>
                </a:solidFill>
                <a:latin typeface="Avenir Book"/>
                <a:cs typeface="Avenir Book"/>
              </a:rPr>
              <a:t>MÉLANGE DE FRUITS</a:t>
            </a:r>
          </a:p>
        </p:txBody>
      </p:sp>
      <p:sp>
        <p:nvSpPr>
          <p:cNvPr id="3" name="Content Placeholder 2"/>
          <p:cNvSpPr>
            <a:spLocks noGrp="1"/>
          </p:cNvSpPr>
          <p:nvPr>
            <p:ph idx="1"/>
          </p:nvPr>
        </p:nvSpPr>
        <p:spPr>
          <a:xfrm>
            <a:off x="1032927" y="1831416"/>
            <a:ext cx="5233988" cy="3416061"/>
          </a:xfrm>
        </p:spPr>
        <p:txBody>
          <a:bodyPr>
            <a:noAutofit/>
          </a:bodyPr>
          <a:lstStyle/>
          <a:p>
            <a:pPr>
              <a:defRPr b="0" i="0"/>
            </a:pPr>
            <a:r>
              <a:rPr lang="x-none" sz="3200" smtClean="0">
                <a:solidFill>
                  <a:srgbClr val="9E0002"/>
                </a:solidFill>
                <a:latin typeface="Avenir Light"/>
                <a:cs typeface="Avenir Light"/>
              </a:rPr>
              <a:t>Purée de lyciets de Barbarie</a:t>
            </a:r>
          </a:p>
          <a:p>
            <a:pPr>
              <a:defRPr b="0" i="0"/>
            </a:pPr>
            <a:r>
              <a:rPr lang="x-none" sz="3200" smtClean="0">
                <a:solidFill>
                  <a:srgbClr val="9E0002"/>
                </a:solidFill>
                <a:latin typeface="Avenir Light"/>
                <a:cs typeface="Avenir Light"/>
              </a:rPr>
              <a:t>Myrtille</a:t>
            </a:r>
          </a:p>
          <a:p>
            <a:pPr>
              <a:defRPr b="0" i="0"/>
            </a:pPr>
            <a:r>
              <a:rPr lang="x-none" sz="3200" smtClean="0">
                <a:solidFill>
                  <a:srgbClr val="9E0002"/>
                </a:solidFill>
                <a:latin typeface="Avenir Light"/>
                <a:cs typeface="Avenir Light"/>
              </a:rPr>
              <a:t>Aronia</a:t>
            </a:r>
          </a:p>
          <a:p>
            <a:pPr>
              <a:defRPr b="0" i="0"/>
            </a:pPr>
            <a:r>
              <a:rPr lang="x-none" sz="3200" smtClean="0">
                <a:solidFill>
                  <a:srgbClr val="9E0002"/>
                </a:solidFill>
                <a:latin typeface="Avenir Light"/>
                <a:cs typeface="Avenir Light"/>
              </a:rPr>
              <a:t>Cerise</a:t>
            </a:r>
          </a:p>
          <a:p>
            <a:pPr>
              <a:defRPr b="0" i="0"/>
            </a:pPr>
            <a:r>
              <a:rPr lang="x-none" sz="3200" smtClean="0">
                <a:solidFill>
                  <a:srgbClr val="9E0002"/>
                </a:solidFill>
                <a:latin typeface="Avenir Light"/>
                <a:cs typeface="Avenir Light"/>
              </a:rPr>
              <a:t>Grenade</a:t>
            </a:r>
          </a:p>
          <a:p>
            <a:pPr>
              <a:defRPr b="0" i="0"/>
            </a:pPr>
            <a:r>
              <a:rPr lang="x-none" sz="3200" smtClean="0">
                <a:solidFill>
                  <a:srgbClr val="9E0002"/>
                </a:solidFill>
                <a:latin typeface="Avenir Light"/>
                <a:cs typeface="Avenir Light"/>
              </a:rPr>
              <a:t>Prune</a:t>
            </a:r>
          </a:p>
          <a:p>
            <a:pPr>
              <a:defRPr b="0" i="0"/>
            </a:pPr>
            <a:r>
              <a:rPr lang="x-none" sz="3200" smtClean="0">
                <a:solidFill>
                  <a:srgbClr val="9E0002"/>
                </a:solidFill>
                <a:latin typeface="Avenir Light"/>
                <a:cs typeface="Avenir Light"/>
              </a:rPr>
              <a:t>Raisin</a:t>
            </a:r>
          </a:p>
          <a:p>
            <a:pPr marL="0" indent="0">
              <a:buNone/>
              <a:defRPr b="0" i="0"/>
            </a:pPr>
            <a:endParaRPr lang="en-US" sz="3200" smtClean="0"/>
          </a:p>
          <a:p>
            <a:pPr marL="0" indent="0">
              <a:buNone/>
              <a:defRPr b="0" i="0"/>
            </a:pPr>
            <a:endParaRPr lang="en-US" sz="3200"/>
          </a:p>
        </p:txBody>
      </p:sp>
    </p:spTree>
    <p:extLst>
      <p:ext uri="{BB962C8B-B14F-4D97-AF65-F5344CB8AC3E}">
        <p14:creationId xmlns:p14="http://schemas.microsoft.com/office/powerpoint/2010/main" val="260685035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8862"/>
            <a:ext cx="10515600" cy="1325563"/>
          </a:xfrm>
        </p:spPr>
        <p:txBody>
          <a:bodyPr/>
          <a:lstStyle/>
          <a:p>
            <a:pPr>
              <a:defRPr b="0" i="0"/>
            </a:pPr>
            <a:r>
              <a:rPr lang="x-none" smtClean="0">
                <a:solidFill>
                  <a:srgbClr val="9E0002"/>
                </a:solidFill>
                <a:latin typeface="Avenir Book"/>
                <a:cs typeface="Avenir Book"/>
              </a:rPr>
              <a:t>Le saviez-vous ?</a:t>
            </a:r>
          </a:p>
        </p:txBody>
      </p:sp>
      <p:sp>
        <p:nvSpPr>
          <p:cNvPr id="3" name="Content Placeholder 2"/>
          <p:cNvSpPr>
            <a:spLocks noGrp="1"/>
          </p:cNvSpPr>
          <p:nvPr>
            <p:ph idx="1"/>
          </p:nvPr>
        </p:nvSpPr>
        <p:spPr>
          <a:xfrm>
            <a:off x="295835" y="1690688"/>
            <a:ext cx="6938121" cy="4351338"/>
          </a:xfrm>
        </p:spPr>
        <p:txBody>
          <a:bodyPr>
            <a:normAutofit/>
          </a:bodyPr>
          <a:lstStyle/>
          <a:p>
            <a:pPr>
              <a:defRPr b="0" i="0"/>
            </a:pPr>
            <a:r>
              <a:rPr lang="x-none" smtClean="0">
                <a:solidFill>
                  <a:srgbClr val="9E0002"/>
                </a:solidFill>
                <a:latin typeface="Avenir Light"/>
                <a:cs typeface="Avenir Light"/>
              </a:rPr>
              <a:t>NingXia Red est garanti casher et </a:t>
            </a:r>
          </a:p>
          <a:p>
            <a:pPr marL="0" indent="0">
              <a:buNone/>
              <a:defRPr b="0" i="0"/>
            </a:pPr>
            <a:r>
              <a:rPr lang="en-GB" dirty="0">
                <a:solidFill>
                  <a:srgbClr val="9E0002"/>
                </a:solidFill>
                <a:latin typeface="Avenir Light"/>
                <a:cs typeface="Avenir Light"/>
              </a:rPr>
              <a:t> </a:t>
            </a:r>
            <a:r>
              <a:rPr lang="en-GB" dirty="0" smtClean="0">
                <a:solidFill>
                  <a:srgbClr val="9E0002"/>
                </a:solidFill>
                <a:latin typeface="Avenir Light"/>
                <a:cs typeface="Avenir Light"/>
              </a:rPr>
              <a:t> </a:t>
            </a:r>
            <a:r>
              <a:rPr lang="x-none" smtClean="0">
                <a:solidFill>
                  <a:srgbClr val="9E0002"/>
                </a:solidFill>
                <a:latin typeface="Avenir Light"/>
                <a:cs typeface="Avenir Light"/>
              </a:rPr>
              <a:t>halal</a:t>
            </a:r>
            <a:r>
              <a:rPr lang="x-none" smtClean="0">
                <a:solidFill>
                  <a:srgbClr val="9E0002"/>
                </a:solidFill>
                <a:latin typeface="Avenir Light"/>
                <a:cs typeface="Avenir Light"/>
              </a:rPr>
              <a:t>.</a:t>
            </a:r>
          </a:p>
          <a:p>
            <a:pPr>
              <a:defRPr b="0" i="0"/>
            </a:pPr>
            <a:r>
              <a:rPr lang="x-none" smtClean="0">
                <a:solidFill>
                  <a:srgbClr val="9E0002"/>
                </a:solidFill>
                <a:latin typeface="Avenir Light"/>
                <a:cs typeface="Avenir Light"/>
              </a:rPr>
              <a:t>Young Living utilise un extrait de pépins de raisins </a:t>
            </a:r>
          </a:p>
          <a:p>
            <a:pPr marL="0" indent="0">
              <a:buNone/>
              <a:defRPr b="0" i="0"/>
            </a:pPr>
            <a:r>
              <a:rPr lang="x-none" smtClean="0">
                <a:solidFill>
                  <a:srgbClr val="9E0002"/>
                </a:solidFill>
                <a:latin typeface="Avenir Light"/>
                <a:cs typeface="Avenir Light"/>
              </a:rPr>
              <a:t>   breveté.</a:t>
            </a:r>
          </a:p>
          <a:p>
            <a:pPr>
              <a:defRPr b="0" i="0"/>
            </a:pPr>
            <a:r>
              <a:rPr lang="x-none" smtClean="0">
                <a:solidFill>
                  <a:srgbClr val="9E0002"/>
                </a:solidFill>
                <a:latin typeface="Avenir Light"/>
                <a:cs typeface="Avenir Light"/>
              </a:rPr>
              <a:t>NingXia Red ne contient aucun édulcorant riche en fructose transformé.</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l="8295" t="-376" r="4683" b="376"/>
          <a:stretch/>
        </p:blipFill>
        <p:spPr>
          <a:xfrm>
            <a:off x="7233956" y="1690688"/>
            <a:ext cx="4528335" cy="34691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5248086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0458"/>
            <a:ext cx="10515600" cy="1325563"/>
          </a:xfrm>
        </p:spPr>
        <p:txBody>
          <a:bodyPr/>
          <a:lstStyle/>
          <a:p>
            <a:pPr>
              <a:defRPr b="0" i="0"/>
            </a:pPr>
            <a:r>
              <a:rPr lang="x-none" smtClean="0">
                <a:solidFill>
                  <a:srgbClr val="9E0002"/>
                </a:solidFill>
                <a:latin typeface="Avenir Book"/>
                <a:cs typeface="Avenir Book"/>
              </a:rPr>
              <a:t>Le saviez-vous ?</a:t>
            </a:r>
          </a:p>
        </p:txBody>
      </p:sp>
      <p:sp>
        <p:nvSpPr>
          <p:cNvPr id="3" name="Content Placeholder 2"/>
          <p:cNvSpPr>
            <a:spLocks noGrp="1"/>
          </p:cNvSpPr>
          <p:nvPr>
            <p:ph idx="1"/>
          </p:nvPr>
        </p:nvSpPr>
        <p:spPr>
          <a:xfrm>
            <a:off x="475989" y="1774826"/>
            <a:ext cx="6356097" cy="4351338"/>
          </a:xfrm>
        </p:spPr>
        <p:txBody>
          <a:bodyPr/>
          <a:lstStyle/>
          <a:p>
            <a:pPr>
              <a:defRPr b="0" i="0"/>
            </a:pPr>
            <a:r>
              <a:rPr lang="x-none" smtClean="0">
                <a:solidFill>
                  <a:srgbClr val="9E0002"/>
                </a:solidFill>
                <a:latin typeface="Avenir Light"/>
                <a:cs typeface="Avenir Light"/>
              </a:rPr>
              <a:t>Les myrtilles, les cerises, les aronias, les grenades et les prunes sont soigneusement sélectionnées pour leurs phytonutriments bioactifs et leurs propriétés énergétiques.</a:t>
            </a:r>
          </a:p>
          <a:p>
            <a:pPr marL="0" indent="0">
              <a:buNone/>
              <a:defRPr b="0" i="0"/>
            </a:pP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6367"/>
          <a:stretch/>
        </p:blipFill>
        <p:spPr>
          <a:xfrm>
            <a:off x="6994924" y="1825625"/>
            <a:ext cx="4521714" cy="32201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472428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9661"/>
            <a:ext cx="10515600" cy="1325563"/>
          </a:xfrm>
        </p:spPr>
        <p:txBody>
          <a:bodyPr>
            <a:normAutofit fontScale="90000"/>
          </a:bodyPr>
          <a:lstStyle/>
          <a:p>
            <a:pPr>
              <a:defRPr b="0" i="0"/>
            </a:pPr>
            <a:r>
              <a:rPr lang="x-none" sz="5400" smtClean="0">
                <a:solidFill>
                  <a:srgbClr val="9E0002"/>
                </a:solidFill>
                <a:latin typeface="Avenir Book"/>
                <a:cs typeface="Avenir Book"/>
              </a:rPr>
              <a:t>COMMENT RED AGIT-IL SUR VOTRE CORPS ?</a:t>
            </a:r>
          </a:p>
        </p:txBody>
      </p:sp>
      <p:sp>
        <p:nvSpPr>
          <p:cNvPr id="3" name="Content Placeholder 2"/>
          <p:cNvSpPr>
            <a:spLocks noGrp="1"/>
          </p:cNvSpPr>
          <p:nvPr>
            <p:ph idx="1"/>
          </p:nvPr>
        </p:nvSpPr>
        <p:spPr>
          <a:xfrm>
            <a:off x="838200" y="1825625"/>
            <a:ext cx="7623412" cy="4351338"/>
          </a:xfrm>
        </p:spPr>
        <p:txBody>
          <a:bodyPr>
            <a:normAutofit/>
          </a:bodyPr>
          <a:lstStyle/>
          <a:p>
            <a:pPr>
              <a:defRPr b="0" i="0"/>
            </a:pPr>
            <a:r>
              <a:rPr lang="x-none">
                <a:solidFill>
                  <a:srgbClr val="9E0002"/>
                </a:solidFill>
                <a:latin typeface="Avenir Light"/>
                <a:cs typeface="Avenir Light"/>
              </a:rPr>
              <a:t>Il contribue d'une manière globale à votre santé et à votre bien-être.</a:t>
            </a:r>
          </a:p>
          <a:p>
            <a:pPr lvl="0">
              <a:defRPr b="0" i="0"/>
            </a:pPr>
            <a:r>
              <a:rPr lang="x-none" smtClean="0">
                <a:solidFill>
                  <a:srgbClr val="9E0002"/>
                </a:solidFill>
                <a:latin typeface="Avenir Light"/>
                <a:cs typeface="Avenir Light"/>
              </a:rPr>
              <a:t>Il contient de la d-limonène, un composé puissant des huiles d'agrumes.</a:t>
            </a:r>
          </a:p>
          <a:p>
            <a:pPr>
              <a:defRPr b="0" i="0"/>
            </a:pPr>
            <a:r>
              <a:rPr lang="x-none" smtClean="0">
                <a:solidFill>
                  <a:srgbClr val="9E0002"/>
                </a:solidFill>
                <a:latin typeface="Avenir Light"/>
                <a:cs typeface="Avenir Light"/>
              </a:rPr>
              <a:t>Il apporte un surcroît d'énergie.</a:t>
            </a:r>
          </a:p>
          <a:p>
            <a:pPr>
              <a:defRPr b="0" i="0"/>
            </a:pPr>
            <a:r>
              <a:rPr lang="x-none" smtClean="0">
                <a:solidFill>
                  <a:srgbClr val="9E0002"/>
                </a:solidFill>
                <a:latin typeface="Avenir Light"/>
                <a:cs typeface="Avenir Light"/>
              </a:rPr>
              <a:t>Il contribue à lutter contre le stress oxydant.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p:blipFill>
        <p:spPr>
          <a:xfrm>
            <a:off x="8689570" y="1408676"/>
            <a:ext cx="2765828" cy="5242411"/>
          </a:xfrm>
          <a:prstGeom prst="rect">
            <a:avLst/>
          </a:prstGeom>
        </p:spPr>
      </p:pic>
    </p:spTree>
    <p:extLst>
      <p:ext uri="{BB962C8B-B14F-4D97-AF65-F5344CB8AC3E}">
        <p14:creationId xmlns:p14="http://schemas.microsoft.com/office/powerpoint/2010/main" val="412233647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ngxia-Red.png"/>
          <p:cNvPicPr>
            <a:picLocks noChangeAspect="1"/>
          </p:cNvPicPr>
          <p:nvPr/>
        </p:nvPicPr>
        <p:blipFill>
          <a:blip r:embed="rId3" cstate="print">
            <a:extLst>
              <a:ext uri="{28A0092B-C50C-407E-A947-70E740481C1C}">
                <a14:useLocalDpi xmlns:a14="http://schemas.microsoft.com/office/drawing/2010/main" val="0"/>
              </a:ext>
            </a:extLst>
          </a:blip>
          <a:stretch/>
        </p:blipFill>
        <p:spPr>
          <a:xfrm>
            <a:off x="1416246" y="772974"/>
            <a:ext cx="9790593" cy="4092851"/>
          </a:xfrm>
          <a:prstGeom prst="rect">
            <a:avLst/>
          </a:prstGeom>
        </p:spPr>
      </p:pic>
    </p:spTree>
    <p:extLst>
      <p:ext uri="{BB962C8B-B14F-4D97-AF65-F5344CB8AC3E}">
        <p14:creationId xmlns:p14="http://schemas.microsoft.com/office/powerpoint/2010/main" val="371231000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34209"/>
  <p:tag name="AS_OS" val="Microsoft Windows NT 6.1.7601 Service Pack 1"/>
  <p:tag name="AS_RELEASE_DATE" val="2014.10.24"/>
  <p:tag name="AS_TITLE" val="Aspose.Slides for .NET 4.0 Client Profile"/>
  <p:tag name="AS_VERSION" val="14.8.1.0"/>
</p:tagLst>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xmlns:r="http://schemas.openxmlformats.org/officeDocument/2006/relationship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xmlns:r="http://schemas.openxmlformats.org/officeDocument/2006/relationship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4648</TotalTime>
  <Words>796</Words>
  <Application>Microsoft Office PowerPoint</Application>
  <PresentationFormat>Custom</PresentationFormat>
  <Paragraphs>97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QUE SONT LES ANTIOXYDANTS ?</vt:lpstr>
      <vt:lpstr>ÉQUILIBRE DES ANTIOXYDANTS</vt:lpstr>
      <vt:lpstr>INFUSION NUTRITIVE COMPLÈTE POUR LE CORPS</vt:lpstr>
      <vt:lpstr>LYCIET DE BARBARIE</vt:lpstr>
      <vt:lpstr>HUILES ESSENTIELLES</vt:lpstr>
      <vt:lpstr>MÉLANGE DE FRUITS</vt:lpstr>
      <vt:lpstr>Le saviez-vous ?</vt:lpstr>
      <vt:lpstr>Le saviez-vous ?</vt:lpstr>
      <vt:lpstr>COMMENT RED AGIT-IL SUR VOTRE CORPS ?</vt:lpstr>
      <vt:lpstr>PowerPoint Presentation</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Haley Jensen</dc:creator>
  <cp:lastModifiedBy>Anglia</cp:lastModifiedBy>
  <cp:revision>121</cp:revision>
  <cp:lastPrinted>2015-08-18T17:15:35Z</cp:lastPrinted>
  <dcterms:created xsi:type="dcterms:W3CDTF">2015-06-19T20:59:37Z</dcterms:created>
  <dcterms:modified xsi:type="dcterms:W3CDTF">2016-03-08T16:40:28Z</dcterms:modified>
</cp:coreProperties>
</file>