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1" r:id="rId2"/>
    <p:sldId id="273" r:id="rId3"/>
    <p:sldId id="274" r:id="rId4"/>
    <p:sldId id="261" r:id="rId5"/>
    <p:sldId id="260" r:id="rId6"/>
    <p:sldId id="267" r:id="rId7"/>
    <p:sldId id="279" r:id="rId8"/>
    <p:sldId id="264" r:id="rId9"/>
    <p:sldId id="278" r:id="rId10"/>
    <p:sldId id="268" r:id="rId11"/>
    <p:sldId id="280" r:id="rId12"/>
    <p:sldId id="266" r:id="rId13"/>
    <p:sldId id="282" r:id="rId1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ey Jensen" initials="HJ" lastIdx="1" clrIdx="0">
    <p:extLst/>
  </p:cmAuthor>
  <p:cmAuthor id="2" name="David Rawlings" initials="DR" lastIdx="1" clrIdx="1">
    <p:extLst/>
  </p:cmAuthor>
  <p:cmAuthor id="3" name="Lindee Wagstaff" initials="LW" lastIdx="20" clrIdx="2">
    <p:extLst/>
  </p:cmAuthor>
  <p:cmAuthor id="4" name="LEI-MK-MCL-5739 Elmore" initials=""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8073" autoAdjust="0"/>
  </p:normalViewPr>
  <p:slideViewPr>
    <p:cSldViewPr snapToGrid="0">
      <p:cViewPr>
        <p:scale>
          <a:sx n="130" d="100"/>
          <a:sy n="130" d="100"/>
        </p:scale>
        <p:origin x="-456" y="-64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commentAuthors" Target="commentAuthors.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8D40CFC-98C7-477D-8E0A-06B5CA2441AE}" type="datetimeFigureOut">
              <a:rPr lang="en-US" smtClean="0"/>
              <a:t>09/10/2015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91CBA0E-6F0A-4867-85B1-DF27E44BF611}" type="slidenum">
              <a:rPr lang="en-US" smtClean="0"/>
              <a:t>‹#›</a:t>
            </a:fld>
            <a:endParaRPr lang="en-US" dirty="0"/>
          </a:p>
        </p:txBody>
      </p:sp>
    </p:spTree>
    <p:extLst>
      <p:ext uri="{BB962C8B-B14F-4D97-AF65-F5344CB8AC3E}">
        <p14:creationId xmlns:p14="http://schemas.microsoft.com/office/powerpoint/2010/main" val="93132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NingXia</a:t>
            </a:r>
            <a:r>
              <a:rPr lang="en-US" baseline="0" dirty="0" smtClean="0"/>
              <a:t> Red</a:t>
            </a:r>
            <a:r>
              <a:rPr lang="en-US" dirty="0" smtClean="0"/>
              <a:t> is</a:t>
            </a:r>
            <a:r>
              <a:rPr lang="en-US" baseline="0" dirty="0" smtClean="0"/>
              <a:t> one of Young Living’s most popular wellness product. It’</a:t>
            </a:r>
            <a:r>
              <a:rPr lang="en-US" dirty="0" smtClean="0"/>
              <a:t>s a </a:t>
            </a:r>
            <a:r>
              <a:rPr lang="en-US" baseline="0" dirty="0" smtClean="0"/>
              <a:t>nutrient-rich drink infused with antioxidant-providing superfruits and powerful essential oils. NingXia Red contains vital nutrients that may be missing or low in some modern diets and that could be the key to </a:t>
            </a:r>
            <a:r>
              <a:rPr lang="en-US" dirty="0" smtClean="0"/>
              <a:t>experiencing</a:t>
            </a:r>
            <a:r>
              <a:rPr lang="en-US" baseline="0" dirty="0" smtClean="0"/>
              <a:t> </a:t>
            </a:r>
            <a:r>
              <a:rPr lang="en-US" dirty="0" smtClean="0"/>
              <a:t>abundant wellness and energy. It is the perfect way to start the day.  </a:t>
            </a:r>
            <a:endParaRPr lang="en-US" baseline="0"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2</a:t>
            </a:fld>
            <a:endParaRPr lang="en-US" dirty="0"/>
          </a:p>
        </p:txBody>
      </p:sp>
    </p:spTree>
    <p:extLst>
      <p:ext uri="{BB962C8B-B14F-4D97-AF65-F5344CB8AC3E}">
        <p14:creationId xmlns:p14="http://schemas.microsoft.com/office/powerpoint/2010/main" val="3642830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NingXia Red</a:t>
            </a:r>
            <a:r>
              <a:rPr lang="en-US" baseline="0" dirty="0" smtClean="0"/>
              <a:t> energizes, fortifies, and replenishes the body and mind with a proprietary blend of pure essential oils and wolfberry, a known provider of antioxidants. Other vitamin-rich superfoods in NingXia Red supply the body with vital antioxidants and phytonutrients for a whole-body nutrient infusion.</a:t>
            </a:r>
          </a:p>
          <a:p>
            <a:endParaRPr lang="en-US" dirty="0" smtClean="0"/>
          </a:p>
        </p:txBody>
      </p:sp>
      <p:sp>
        <p:nvSpPr>
          <p:cNvPr id="4" name="Slide Number Placeholder 3"/>
          <p:cNvSpPr>
            <a:spLocks noGrp="1"/>
          </p:cNvSpPr>
          <p:nvPr>
            <p:ph type="sldNum" sz="quarter" idx="10"/>
          </p:nvPr>
        </p:nvSpPr>
        <p:spPr/>
        <p:txBody>
          <a:bodyPr/>
          <a:lstStyle/>
          <a:p>
            <a:fld id="{A91CBA0E-6F0A-4867-85B1-DF27E44BF611}" type="slidenum">
              <a:rPr lang="en-US" smtClean="0"/>
              <a:t>3</a:t>
            </a:fld>
            <a:endParaRPr lang="en-US" dirty="0"/>
          </a:p>
        </p:txBody>
      </p:sp>
    </p:spTree>
    <p:extLst>
      <p:ext uri="{BB962C8B-B14F-4D97-AF65-F5344CB8AC3E}">
        <p14:creationId xmlns:p14="http://schemas.microsoft.com/office/powerpoint/2010/main" val="2957297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One of the many reasons to drink NingXia Red is that it supplies the body with important antioxidants. </a:t>
            </a:r>
          </a:p>
          <a:p>
            <a:endParaRPr lang="en-US" sz="1300" dirty="0"/>
          </a:p>
          <a:p>
            <a:r>
              <a:rPr lang="en-US" sz="1300" dirty="0"/>
              <a:t>Antioxidants are nutrients, such as vitamins, minerals, and enzymes, that help fight off the </a:t>
            </a:r>
            <a:r>
              <a:rPr lang="en-US" sz="1300" dirty="0" smtClean="0"/>
              <a:t>effects </a:t>
            </a:r>
            <a:r>
              <a:rPr lang="en-US" sz="1300" dirty="0"/>
              <a:t>of free radicals. The body experiences a natural phenomenon called oxidation every day, which can produce harmful byproducts called free radicals. </a:t>
            </a:r>
            <a:r>
              <a:rPr lang="en-US" sz="1300" dirty="0" smtClean="0"/>
              <a:t>These </a:t>
            </a:r>
            <a:r>
              <a:rPr lang="en-US" sz="1300" dirty="0"/>
              <a:t>free radicals </a:t>
            </a:r>
            <a:r>
              <a:rPr lang="en-US" sz="1300" dirty="0" smtClean="0"/>
              <a:t>may </a:t>
            </a:r>
            <a:r>
              <a:rPr lang="en-US" sz="1300" dirty="0"/>
              <a:t>damage cells, much like the chemical reaction that takes place when a half-eaten apple turns brown. Free radical </a:t>
            </a:r>
            <a:r>
              <a:rPr lang="en-US" sz="1300" dirty="0" smtClean="0"/>
              <a:t>exposure </a:t>
            </a:r>
            <a:r>
              <a:rPr lang="en-US" sz="1300" dirty="0"/>
              <a:t>can be </a:t>
            </a:r>
            <a:r>
              <a:rPr lang="en-US" sz="1300" dirty="0" smtClean="0"/>
              <a:t>increased </a:t>
            </a:r>
            <a:r>
              <a:rPr lang="en-US" sz="1300" dirty="0"/>
              <a:t>by pollution, stress, toxins, smoking, and alcohol.</a:t>
            </a:r>
          </a:p>
        </p:txBody>
      </p:sp>
      <p:sp>
        <p:nvSpPr>
          <p:cNvPr id="4" name="Slide Number Placeholder 3"/>
          <p:cNvSpPr>
            <a:spLocks noGrp="1"/>
          </p:cNvSpPr>
          <p:nvPr>
            <p:ph type="sldNum" sz="quarter" idx="10"/>
          </p:nvPr>
        </p:nvSpPr>
        <p:spPr/>
        <p:txBody>
          <a:bodyPr/>
          <a:lstStyle/>
          <a:p>
            <a:fld id="{A91CBA0E-6F0A-4867-85B1-DF27E44BF611}" type="slidenum">
              <a:rPr lang="en-US" smtClean="0"/>
              <a:t>4</a:t>
            </a:fld>
            <a:endParaRPr lang="en-US" dirty="0"/>
          </a:p>
        </p:txBody>
      </p:sp>
    </p:spTree>
    <p:extLst>
      <p:ext uri="{BB962C8B-B14F-4D97-AF65-F5344CB8AC3E}">
        <p14:creationId xmlns:p14="http://schemas.microsoft.com/office/powerpoint/2010/main" val="3638807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NingXia Red offers a broad spectrum of antioxidants and phytonutrients.</a:t>
            </a:r>
          </a:p>
          <a:p>
            <a:r>
              <a:rPr lang="en-US" sz="1300" dirty="0"/>
              <a:t> </a:t>
            </a:r>
          </a:p>
          <a:p>
            <a:r>
              <a:rPr lang="en-US" sz="1300" dirty="0"/>
              <a:t>Antioxidants are </a:t>
            </a:r>
            <a:r>
              <a:rPr lang="en-US" sz="1300" dirty="0" smtClean="0"/>
              <a:t>beneficial </a:t>
            </a:r>
            <a:r>
              <a:rPr lang="en-US" sz="1300" dirty="0"/>
              <a:t>for optimal health, but you don’t need high amounts of any one antioxidant, no matter how powerful it is. To create the </a:t>
            </a:r>
            <a:r>
              <a:rPr lang="en-US" sz="1300" dirty="0" smtClean="0"/>
              <a:t>best</a:t>
            </a:r>
            <a:r>
              <a:rPr lang="en-US" sz="1300" baseline="0" dirty="0" smtClean="0"/>
              <a:t> </a:t>
            </a:r>
            <a:r>
              <a:rPr lang="en-US" sz="1300" dirty="0" smtClean="0"/>
              <a:t>defense </a:t>
            </a:r>
            <a:r>
              <a:rPr lang="en-US" sz="1300" dirty="0"/>
              <a:t>against free radicals, the body needs an array of many different antioxidants. The key to optimal support is balance. Just as a healthy diet consists of a variety of fruit and vegetables, antioxidant supplementation also needs to come from a variety of sources to support optimal health. </a:t>
            </a:r>
          </a:p>
          <a:p>
            <a:r>
              <a:rPr lang="en-US" sz="1300" dirty="0"/>
              <a:t> </a:t>
            </a:r>
          </a:p>
        </p:txBody>
      </p:sp>
      <p:sp>
        <p:nvSpPr>
          <p:cNvPr id="4" name="Slide Number Placeholder 3"/>
          <p:cNvSpPr>
            <a:spLocks noGrp="1"/>
          </p:cNvSpPr>
          <p:nvPr>
            <p:ph type="sldNum" sz="quarter" idx="10"/>
          </p:nvPr>
        </p:nvSpPr>
        <p:spPr/>
        <p:txBody>
          <a:bodyPr/>
          <a:lstStyle/>
          <a:p>
            <a:fld id="{A91CBA0E-6F0A-4867-85B1-DF27E44BF611}" type="slidenum">
              <a:rPr lang="en-US" smtClean="0"/>
              <a:t>5</a:t>
            </a:fld>
            <a:endParaRPr lang="en-US" dirty="0"/>
          </a:p>
        </p:txBody>
      </p:sp>
    </p:spTree>
    <p:extLst>
      <p:ext uri="{BB962C8B-B14F-4D97-AF65-F5344CB8AC3E}">
        <p14:creationId xmlns:p14="http://schemas.microsoft.com/office/powerpoint/2010/main" val="1000194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err="1" smtClean="0"/>
              <a:t>NingXia</a:t>
            </a:r>
            <a:r>
              <a:rPr lang="en-US" sz="1300" dirty="0" smtClean="0"/>
              <a:t> </a:t>
            </a:r>
            <a:r>
              <a:rPr lang="en-US" sz="1300" dirty="0"/>
              <a:t>Red offers a range of antioxidants that supports the entire body. This balanced approach to antioxidant supplementation is why so many people experience energy, vitality, and vigor when they start using this product. NingXia Red: </a:t>
            </a:r>
          </a:p>
          <a:p>
            <a:endParaRPr lang="en-US" sz="1300" dirty="0"/>
          </a:p>
          <a:p>
            <a:pPr marL="181240" indent="-181240">
              <a:buFont typeface="Arial"/>
              <a:buChar char="•"/>
            </a:pPr>
            <a:r>
              <a:rPr lang="en-US" sz="1300" dirty="0"/>
              <a:t>Contains balanced ingredients that make it a whole-body nutrient infusion for health and wellness support</a:t>
            </a:r>
            <a:r>
              <a:rPr lang="en-US" sz="1300" dirty="0" smtClean="0"/>
              <a:t>.</a:t>
            </a:r>
            <a:endParaRPr lang="en-US" sz="1300" dirty="0"/>
          </a:p>
          <a:p>
            <a:pPr marL="181240" indent="-181240">
              <a:buFont typeface="Arial"/>
              <a:buChar char="•"/>
            </a:pPr>
            <a:r>
              <a:rPr lang="en-US" sz="1300" dirty="0" smtClean="0"/>
              <a:t>Contains </a:t>
            </a:r>
            <a:r>
              <a:rPr lang="en-US" sz="1300" dirty="0"/>
              <a:t>powerful ingredients that are involved in many natural antioxidant processes</a:t>
            </a:r>
            <a:r>
              <a:rPr lang="en-US" sz="1300" dirty="0" smtClean="0"/>
              <a:t>.</a:t>
            </a:r>
            <a:endParaRPr lang="en-US" sz="1300" dirty="0"/>
          </a:p>
          <a:p>
            <a:pPr marL="181240" indent="-181240">
              <a:buFont typeface="Arial"/>
              <a:buChar char="•"/>
            </a:pPr>
            <a:r>
              <a:rPr lang="en-US" sz="1300" dirty="0" smtClean="0"/>
              <a:t>Delivers </a:t>
            </a:r>
            <a:r>
              <a:rPr lang="en-US" sz="1300" dirty="0"/>
              <a:t>citrus essential oils containing d-limonene, a powerful component in citrus oils.</a:t>
            </a:r>
          </a:p>
          <a:p>
            <a:pPr marL="181240" indent="-181240">
              <a:buFont typeface="Arial"/>
              <a:buChar char="•"/>
            </a:pPr>
            <a:r>
              <a:rPr lang="en-US" sz="1300" dirty="0"/>
              <a:t>Utilizes a powerful formula that includes wolfberry, which is touted for its health benefits.</a:t>
            </a:r>
          </a:p>
          <a:p>
            <a:pPr marL="181240" indent="-181240">
              <a:buFont typeface="Arial"/>
              <a:buChar char="•"/>
            </a:pPr>
            <a:r>
              <a:rPr lang="en-US" sz="1300" dirty="0" smtClean="0"/>
              <a:t>Is </a:t>
            </a:r>
            <a:r>
              <a:rPr lang="en-US" sz="1300" dirty="0"/>
              <a:t>a healthy </a:t>
            </a:r>
            <a:r>
              <a:rPr lang="en-US" sz="1300" dirty="0" smtClean="0"/>
              <a:t>daily beverage</a:t>
            </a:r>
            <a:endParaRPr lang="en-US" sz="1300" dirty="0"/>
          </a:p>
          <a:p>
            <a:endParaRPr lang="en-US" sz="1300" dirty="0"/>
          </a:p>
        </p:txBody>
      </p:sp>
      <p:sp>
        <p:nvSpPr>
          <p:cNvPr id="4" name="Slide Number Placeholder 3"/>
          <p:cNvSpPr>
            <a:spLocks noGrp="1"/>
          </p:cNvSpPr>
          <p:nvPr>
            <p:ph type="sldNum" sz="quarter" idx="10"/>
          </p:nvPr>
        </p:nvSpPr>
        <p:spPr/>
        <p:txBody>
          <a:bodyPr/>
          <a:lstStyle/>
          <a:p>
            <a:fld id="{A91CBA0E-6F0A-4867-85B1-DF27E44BF611}" type="slidenum">
              <a:rPr lang="en-US" smtClean="0"/>
              <a:t>6</a:t>
            </a:fld>
            <a:endParaRPr lang="en-US" dirty="0"/>
          </a:p>
        </p:txBody>
      </p:sp>
    </p:spTree>
    <p:extLst>
      <p:ext uri="{BB962C8B-B14F-4D97-AF65-F5344CB8AC3E}">
        <p14:creationId xmlns:p14="http://schemas.microsoft.com/office/powerpoint/2010/main" val="896006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NingXia Red contains the puree from the whole Ningxia wolfberries. We use all of the valuable parts—the juice, peel, seeds, and fruit—to ensure that each bottle contains the optimal blend of nutrients offered by this extraordinary fruit.</a:t>
            </a:r>
          </a:p>
          <a:p>
            <a:r>
              <a:rPr lang="en-US" sz="1300" dirty="0"/>
              <a:t> </a:t>
            </a:r>
          </a:p>
          <a:p>
            <a:r>
              <a:rPr lang="en-US" sz="1300" dirty="0"/>
              <a:t>Our wolfberry comes from the Ningxia Province in northern China, where it has been revered for centuries. It contains every essential amino acid and contains 13 percent protein, the highest protein content of any fruit. Ongoing research continues to support the wolfberry’s </a:t>
            </a:r>
            <a:r>
              <a:rPr lang="en-US" sz="1300" dirty="0" smtClean="0"/>
              <a:t>nutritional</a:t>
            </a:r>
            <a:r>
              <a:rPr lang="en-US" sz="1300" baseline="0" dirty="0" smtClean="0"/>
              <a:t> </a:t>
            </a:r>
            <a:r>
              <a:rPr lang="en-US" sz="1300" dirty="0" smtClean="0"/>
              <a:t>properties</a:t>
            </a:r>
            <a:r>
              <a:rPr lang="en-US" sz="1300" dirty="0"/>
              <a:t>.</a:t>
            </a:r>
          </a:p>
        </p:txBody>
      </p:sp>
      <p:sp>
        <p:nvSpPr>
          <p:cNvPr id="4" name="Slide Number Placeholder 3"/>
          <p:cNvSpPr>
            <a:spLocks noGrp="1"/>
          </p:cNvSpPr>
          <p:nvPr>
            <p:ph type="sldNum" sz="quarter" idx="10"/>
          </p:nvPr>
        </p:nvSpPr>
        <p:spPr/>
        <p:txBody>
          <a:bodyPr/>
          <a:lstStyle/>
          <a:p>
            <a:fld id="{A91CBA0E-6F0A-4867-85B1-DF27E44BF611}" type="slidenum">
              <a:rPr lang="en-US" smtClean="0"/>
              <a:t>7</a:t>
            </a:fld>
            <a:endParaRPr lang="en-US" dirty="0"/>
          </a:p>
        </p:txBody>
      </p:sp>
    </p:spTree>
    <p:extLst>
      <p:ext uri="{BB962C8B-B14F-4D97-AF65-F5344CB8AC3E}">
        <p14:creationId xmlns:p14="http://schemas.microsoft.com/office/powerpoint/2010/main" val="341242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NingXia Red formula also uses essential oils, another distinctive feature of this unique product. Orange, Tangerine, Lemon, and Yuzu essential oils, all containing rich and powerful d-limonene, enhance the flavor of every bottle of NingXia Red.</a:t>
            </a:r>
          </a:p>
          <a:p>
            <a:endParaRPr lang="en-US" sz="1300" dirty="0"/>
          </a:p>
          <a:p>
            <a:endParaRPr lang="en-US" sz="1300" dirty="0"/>
          </a:p>
        </p:txBody>
      </p:sp>
      <p:sp>
        <p:nvSpPr>
          <p:cNvPr id="4" name="Slide Number Placeholder 3"/>
          <p:cNvSpPr>
            <a:spLocks noGrp="1"/>
          </p:cNvSpPr>
          <p:nvPr>
            <p:ph type="sldNum" sz="quarter" idx="10"/>
          </p:nvPr>
        </p:nvSpPr>
        <p:spPr/>
        <p:txBody>
          <a:bodyPr/>
          <a:lstStyle/>
          <a:p>
            <a:fld id="{A91CBA0E-6F0A-4867-85B1-DF27E44BF611}" type="slidenum">
              <a:rPr lang="en-US" smtClean="0"/>
              <a:t>8</a:t>
            </a:fld>
            <a:endParaRPr lang="en-US" dirty="0"/>
          </a:p>
        </p:txBody>
      </p:sp>
    </p:spTree>
    <p:extLst>
      <p:ext uri="{BB962C8B-B14F-4D97-AF65-F5344CB8AC3E}">
        <p14:creationId xmlns:p14="http://schemas.microsoft.com/office/powerpoint/2010/main" val="580853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NingXia Red contains many nutrient-dense fruits in addition to wolfberry: aronia, blueberry, cherry, pomegranate, and plum. Together, they provide a wide spectrum of antioxidant activity that will energize, fortify, and replenish your body.</a:t>
            </a:r>
          </a:p>
          <a:p>
            <a:r>
              <a:rPr lang="en-US" sz="1300" dirty="0"/>
              <a:t> </a:t>
            </a:r>
          </a:p>
          <a:p>
            <a:r>
              <a:rPr lang="en-US" sz="1300" dirty="0"/>
              <a:t>These fruits are high in bioflavonoids and phenolic compounds such as anthocyanins and zeaxanthin, each a </a:t>
            </a:r>
            <a:r>
              <a:rPr lang="en-US" sz="1300" dirty="0" smtClean="0"/>
              <a:t>powerful </a:t>
            </a:r>
            <a:r>
              <a:rPr lang="en-US" sz="1300" dirty="0" err="1" smtClean="0"/>
              <a:t>phyto</a:t>
            </a:r>
            <a:r>
              <a:rPr lang="en-US" sz="1300" baseline="0" dirty="0" smtClean="0"/>
              <a:t>-nutrient. </a:t>
            </a:r>
            <a:endParaRPr lang="en-US" sz="1300" dirty="0"/>
          </a:p>
        </p:txBody>
      </p:sp>
      <p:sp>
        <p:nvSpPr>
          <p:cNvPr id="4" name="Slide Number Placeholder 3"/>
          <p:cNvSpPr>
            <a:spLocks noGrp="1"/>
          </p:cNvSpPr>
          <p:nvPr>
            <p:ph type="sldNum" sz="quarter" idx="10"/>
          </p:nvPr>
        </p:nvSpPr>
        <p:spPr/>
        <p:txBody>
          <a:bodyPr/>
          <a:lstStyle/>
          <a:p>
            <a:fld id="{A91CBA0E-6F0A-4867-85B1-DF27E44BF611}" type="slidenum">
              <a:rPr lang="en-US" smtClean="0"/>
              <a:t>9</a:t>
            </a:fld>
            <a:endParaRPr lang="en-US" dirty="0"/>
          </a:p>
        </p:txBody>
      </p:sp>
    </p:spTree>
    <p:extLst>
      <p:ext uri="{BB962C8B-B14F-4D97-AF65-F5344CB8AC3E}">
        <p14:creationId xmlns:p14="http://schemas.microsoft.com/office/powerpoint/2010/main" val="3177870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Young Living uses a patented grape seed extract that contains a polyphenolic compound.</a:t>
            </a:r>
          </a:p>
          <a:p>
            <a:endParaRPr lang="en-US" sz="1300" dirty="0"/>
          </a:p>
          <a:p>
            <a:r>
              <a:rPr lang="en-US" sz="1300" dirty="0"/>
              <a:t>NingXia Red is lightly sweetened by a natural, calorie-free stevia extract.</a:t>
            </a:r>
          </a:p>
          <a:p>
            <a:endParaRPr lang="en-US" sz="1300" dirty="0"/>
          </a:p>
        </p:txBody>
      </p:sp>
      <p:sp>
        <p:nvSpPr>
          <p:cNvPr id="4" name="Slide Number Placeholder 3"/>
          <p:cNvSpPr>
            <a:spLocks noGrp="1"/>
          </p:cNvSpPr>
          <p:nvPr>
            <p:ph type="sldNum" sz="quarter" idx="10"/>
          </p:nvPr>
        </p:nvSpPr>
        <p:spPr/>
        <p:txBody>
          <a:bodyPr/>
          <a:lstStyle/>
          <a:p>
            <a:fld id="{A91CBA0E-6F0A-4867-85B1-DF27E44BF611}" type="slidenum">
              <a:rPr lang="en-US" smtClean="0"/>
              <a:t>10</a:t>
            </a:fld>
            <a:endParaRPr lang="en-US" dirty="0"/>
          </a:p>
        </p:txBody>
      </p:sp>
    </p:spTree>
    <p:extLst>
      <p:ext uri="{BB962C8B-B14F-4D97-AF65-F5344CB8AC3E}">
        <p14:creationId xmlns:p14="http://schemas.microsoft.com/office/powerpoint/2010/main" val="1909053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1CBA0E-6F0A-4867-85B1-DF27E44BF611}" type="slidenum">
              <a:rPr lang="en-US" smtClean="0"/>
              <a:t>11</a:t>
            </a:fld>
            <a:endParaRPr lang="en-US" dirty="0"/>
          </a:p>
        </p:txBody>
      </p:sp>
    </p:spTree>
    <p:extLst>
      <p:ext uri="{BB962C8B-B14F-4D97-AF65-F5344CB8AC3E}">
        <p14:creationId xmlns:p14="http://schemas.microsoft.com/office/powerpoint/2010/main" val="4170579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 audience: “Who has experienced some</a:t>
            </a:r>
            <a:r>
              <a:rPr lang="en-US" baseline="0" dirty="0" smtClean="0"/>
              <a:t> of the benefits of NingXia Red?”</a:t>
            </a:r>
            <a:endParaRPr lang="en-US" dirty="0"/>
          </a:p>
        </p:txBody>
      </p:sp>
      <p:sp>
        <p:nvSpPr>
          <p:cNvPr id="4" name="Slide Number Placeholder 3"/>
          <p:cNvSpPr>
            <a:spLocks noGrp="1"/>
          </p:cNvSpPr>
          <p:nvPr>
            <p:ph type="sldNum" sz="quarter" idx="10"/>
          </p:nvPr>
        </p:nvSpPr>
        <p:spPr/>
        <p:txBody>
          <a:bodyPr/>
          <a:lstStyle/>
          <a:p>
            <a:fld id="{A91CBA0E-6F0A-4867-85B1-DF27E44BF611}" type="slidenum">
              <a:rPr lang="en-US" smtClean="0"/>
              <a:t>12</a:t>
            </a:fld>
            <a:endParaRPr lang="en-US" dirty="0"/>
          </a:p>
        </p:txBody>
      </p:sp>
    </p:spTree>
    <p:extLst>
      <p:ext uri="{BB962C8B-B14F-4D97-AF65-F5344CB8AC3E}">
        <p14:creationId xmlns:p14="http://schemas.microsoft.com/office/powerpoint/2010/main" val="2885495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888113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2190511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214698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409026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700572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03352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345791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411080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3908651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1689551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1431-4106-4600-B8FC-46D0E8792BE4}" type="datetimeFigureOut">
              <a:rPr lang="en-US" smtClean="0"/>
              <a:t>09/10/2015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021B45-1B9B-498C-A84B-1C7CAB48BDBA}" type="slidenum">
              <a:rPr lang="en-US" smtClean="0"/>
              <a:t>‹#›</a:t>
            </a:fld>
            <a:endParaRPr lang="en-US" dirty="0"/>
          </a:p>
        </p:txBody>
      </p:sp>
    </p:spTree>
    <p:extLst>
      <p:ext uri="{BB962C8B-B14F-4D97-AF65-F5344CB8AC3E}">
        <p14:creationId xmlns:p14="http://schemas.microsoft.com/office/powerpoint/2010/main" val="250872807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accent2">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NINGXIA RED</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31431-4106-4600-B8FC-46D0E8792BE4}" type="datetimeFigureOut">
              <a:rPr lang="en-US" smtClean="0"/>
              <a:t>09/10/2015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21B45-1B9B-498C-A84B-1C7CAB48BDBA}" type="slidenum">
              <a:rPr lang="en-US" smtClean="0"/>
              <a:t>‹#›</a:t>
            </a:fld>
            <a:endParaRPr lang="en-US" dirty="0"/>
          </a:p>
        </p:txBody>
      </p:sp>
    </p:spTree>
    <p:extLst>
      <p:ext uri="{BB962C8B-B14F-4D97-AF65-F5344CB8AC3E}">
        <p14:creationId xmlns:p14="http://schemas.microsoft.com/office/powerpoint/2010/main" val="1582987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66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tif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ingxia-R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0704" y="840099"/>
            <a:ext cx="9790593" cy="4092851"/>
          </a:xfrm>
          <a:prstGeom prst="rect">
            <a:avLst/>
          </a:prstGeom>
        </p:spPr>
      </p:pic>
    </p:spTree>
    <p:extLst>
      <p:ext uri="{BB962C8B-B14F-4D97-AF65-F5344CB8AC3E}">
        <p14:creationId xmlns:p14="http://schemas.microsoft.com/office/powerpoint/2010/main" val="491192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3646"/>
          <a:stretch/>
        </p:blipFill>
        <p:spPr>
          <a:xfrm>
            <a:off x="4464219" y="1782371"/>
            <a:ext cx="5255670" cy="3963176"/>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3395"/>
          <a:stretch/>
        </p:blipFill>
        <p:spPr>
          <a:xfrm>
            <a:off x="0" y="1788137"/>
            <a:ext cx="4585448" cy="399053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1565" y="1701266"/>
            <a:ext cx="2707329" cy="4044281"/>
          </a:xfrm>
          <a:prstGeom prst="rect">
            <a:avLst/>
          </a:prstGeom>
        </p:spPr>
      </p:pic>
      <p:pic>
        <p:nvPicPr>
          <p:cNvPr id="3" name="Picture 2" descr="ningxia-red-2.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0762" y="0"/>
            <a:ext cx="5610477" cy="1663341"/>
          </a:xfrm>
          <a:prstGeom prst="rect">
            <a:avLst/>
          </a:prstGeom>
        </p:spPr>
      </p:pic>
    </p:spTree>
    <p:extLst>
      <p:ext uri="{BB962C8B-B14F-4D97-AF65-F5344CB8AC3E}">
        <p14:creationId xmlns:p14="http://schemas.microsoft.com/office/powerpoint/2010/main" val="181497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1579"/>
          <a:stretch/>
        </p:blipFill>
        <p:spPr>
          <a:xfrm>
            <a:off x="-112059" y="-1248445"/>
            <a:ext cx="12304059" cy="8106445"/>
          </a:xfrm>
        </p:spPr>
      </p:pic>
      <p:pic>
        <p:nvPicPr>
          <p:cNvPr id="6" name="Picture 5" descr="banner-.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199" y="73472"/>
            <a:ext cx="11319602" cy="1555931"/>
          </a:xfrm>
          <a:prstGeom prst="rect">
            <a:avLst/>
          </a:prstGeom>
        </p:spPr>
      </p:pic>
      <p:sp>
        <p:nvSpPr>
          <p:cNvPr id="2" name="TextBox 1"/>
          <p:cNvSpPr txBox="1"/>
          <p:nvPr/>
        </p:nvSpPr>
        <p:spPr>
          <a:xfrm>
            <a:off x="553766" y="389464"/>
            <a:ext cx="11319601" cy="923330"/>
          </a:xfrm>
          <a:prstGeom prst="rect">
            <a:avLst/>
          </a:prstGeom>
          <a:noFill/>
        </p:spPr>
        <p:txBody>
          <a:bodyPr wrap="square" rtlCol="0">
            <a:spAutoFit/>
          </a:bodyPr>
          <a:lstStyle/>
          <a:p>
            <a:r>
              <a:rPr lang="en-US" sz="5400" dirty="0" smtClean="0">
                <a:solidFill>
                  <a:srgbClr val="9E0002"/>
                </a:solidFill>
                <a:latin typeface="Avenir Book"/>
                <a:cs typeface="Avenir Book"/>
              </a:rPr>
              <a:t>ENERGIZE.FORTIFY.REPLENISH. </a:t>
            </a:r>
            <a:endParaRPr lang="en-US" sz="5400" dirty="0">
              <a:solidFill>
                <a:srgbClr val="9E0002"/>
              </a:solidFill>
              <a:latin typeface="Avenir Book"/>
              <a:cs typeface="Avenir Book"/>
            </a:endParaRPr>
          </a:p>
        </p:txBody>
      </p:sp>
    </p:spTree>
    <p:extLst>
      <p:ext uri="{BB962C8B-B14F-4D97-AF65-F5344CB8AC3E}">
        <p14:creationId xmlns:p14="http://schemas.microsoft.com/office/powerpoint/2010/main" val="1137268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726"/>
            <a:ext cx="10515600" cy="1325563"/>
          </a:xfrm>
        </p:spPr>
        <p:txBody>
          <a:bodyPr>
            <a:normAutofit/>
          </a:bodyPr>
          <a:lstStyle/>
          <a:p>
            <a:r>
              <a:rPr lang="en-US" sz="6000" dirty="0" smtClean="0">
                <a:solidFill>
                  <a:srgbClr val="9E0002"/>
                </a:solidFill>
                <a:latin typeface="Avenir Book"/>
                <a:cs typeface="Avenir Book"/>
              </a:rPr>
              <a:t>WHAT ARE ANTIOXIDANTS?</a:t>
            </a:r>
            <a:endParaRPr lang="en-US" sz="6000" dirty="0">
              <a:solidFill>
                <a:srgbClr val="9E0002"/>
              </a:solidFill>
              <a:latin typeface="Avenir Book"/>
              <a:cs typeface="Avenir Book"/>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0892" y="1512256"/>
            <a:ext cx="5435364" cy="363855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4587" y="1512256"/>
            <a:ext cx="5459158" cy="3638550"/>
          </a:xfrm>
          <a:prstGeom prst="rect">
            <a:avLst/>
          </a:prstGeom>
        </p:spPr>
      </p:pic>
    </p:spTree>
    <p:extLst>
      <p:ext uri="{BB962C8B-B14F-4D97-AF65-F5344CB8AC3E}">
        <p14:creationId xmlns:p14="http://schemas.microsoft.com/office/powerpoint/2010/main" val="83729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rgbClr val="9E0002"/>
                </a:solidFill>
                <a:latin typeface="Avenir Book"/>
                <a:cs typeface="Avenir Book"/>
              </a:rPr>
              <a:t>ANTIOXIDANT BALANCE</a:t>
            </a:r>
            <a:endParaRPr lang="en-US" sz="6000" dirty="0">
              <a:solidFill>
                <a:srgbClr val="9E0002"/>
              </a:solidFill>
              <a:latin typeface="Avenir Book"/>
              <a:cs typeface="Avenir Book"/>
            </a:endParaRPr>
          </a:p>
        </p:txBody>
      </p:sp>
      <p:grpSp>
        <p:nvGrpSpPr>
          <p:cNvPr id="3" name="Group 2"/>
          <p:cNvGrpSpPr/>
          <p:nvPr/>
        </p:nvGrpSpPr>
        <p:grpSpPr>
          <a:xfrm>
            <a:off x="252680" y="1872193"/>
            <a:ext cx="11686640" cy="2960211"/>
            <a:chOff x="352960" y="1872193"/>
            <a:chExt cx="11686640" cy="2960211"/>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0252" y="1872193"/>
              <a:ext cx="4439348" cy="296021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960" y="1879047"/>
              <a:ext cx="5030376" cy="294650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2650" y="1872353"/>
              <a:ext cx="1973261" cy="2959890"/>
            </a:xfrm>
            <a:prstGeom prst="rect">
              <a:avLst/>
            </a:prstGeom>
          </p:spPr>
        </p:pic>
      </p:grpSp>
    </p:spTree>
    <p:extLst>
      <p:ext uri="{BB962C8B-B14F-4D97-AF65-F5344CB8AC3E}">
        <p14:creationId xmlns:p14="http://schemas.microsoft.com/office/powerpoint/2010/main" val="1084815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YngLiv_150601_011 copy.jpg"/>
          <p:cNvPicPr>
            <a:picLocks noChangeAspect="1"/>
          </p:cNvPicPr>
          <p:nvPr/>
        </p:nvPicPr>
        <p:blipFill rotWithShape="1">
          <a:blip r:embed="rId3" cstate="print">
            <a:extLst>
              <a:ext uri="{28A0092B-C50C-407E-A947-70E740481C1C}">
                <a14:useLocalDpi xmlns:a14="http://schemas.microsoft.com/office/drawing/2010/main" val="0"/>
              </a:ext>
            </a:extLst>
          </a:blip>
          <a:srcRect l="1007" r="18365" b="9425"/>
          <a:stretch/>
        </p:blipFill>
        <p:spPr>
          <a:xfrm>
            <a:off x="0" y="938036"/>
            <a:ext cx="12192000" cy="5919964"/>
          </a:xfrm>
          <a:prstGeom prst="rect">
            <a:avLst/>
          </a:prstGeom>
        </p:spPr>
      </p:pic>
      <p:sp>
        <p:nvSpPr>
          <p:cNvPr id="2" name="Title 1"/>
          <p:cNvSpPr>
            <a:spLocks noGrp="1"/>
          </p:cNvSpPr>
          <p:nvPr>
            <p:ph type="title"/>
          </p:nvPr>
        </p:nvSpPr>
        <p:spPr>
          <a:xfrm>
            <a:off x="638266" y="26208"/>
            <a:ext cx="10915468" cy="1186773"/>
          </a:xfrm>
        </p:spPr>
        <p:txBody>
          <a:bodyPr>
            <a:noAutofit/>
          </a:bodyPr>
          <a:lstStyle/>
          <a:p>
            <a:r>
              <a:rPr lang="en-US" sz="4800" dirty="0" smtClean="0">
                <a:solidFill>
                  <a:srgbClr val="9E0002"/>
                </a:solidFill>
                <a:latin typeface="Avenir Book"/>
                <a:cs typeface="Avenir Book"/>
              </a:rPr>
              <a:t>WHOLE-BODY NUTRIENT INFUSION</a:t>
            </a:r>
            <a:endParaRPr lang="en-US" sz="4800" dirty="0">
              <a:solidFill>
                <a:srgbClr val="9E0002"/>
              </a:solidFill>
              <a:latin typeface="Avenir Book"/>
              <a:cs typeface="Avenir Book"/>
            </a:endParaRPr>
          </a:p>
        </p:txBody>
      </p:sp>
      <p:sp>
        <p:nvSpPr>
          <p:cNvPr id="3" name="TextBox 2"/>
          <p:cNvSpPr txBox="1"/>
          <p:nvPr/>
        </p:nvSpPr>
        <p:spPr>
          <a:xfrm>
            <a:off x="4184072" y="986413"/>
            <a:ext cx="3823854" cy="461665"/>
          </a:xfrm>
          <a:prstGeom prst="rect">
            <a:avLst/>
          </a:prstGeom>
          <a:noFill/>
        </p:spPr>
        <p:txBody>
          <a:bodyPr wrap="square" rtlCol="0">
            <a:spAutoFit/>
          </a:bodyPr>
          <a:lstStyle/>
          <a:p>
            <a:pPr algn="ctr"/>
            <a:r>
              <a:rPr lang="en-US" sz="2400" dirty="0" smtClean="0">
                <a:solidFill>
                  <a:srgbClr val="9E0002"/>
                </a:solidFill>
                <a:latin typeface="Avenir Oblique"/>
                <a:cs typeface="Avenir Oblique"/>
              </a:rPr>
              <a:t>Wellness from head to toe</a:t>
            </a:r>
            <a:endParaRPr lang="en-US" sz="2400" dirty="0">
              <a:solidFill>
                <a:srgbClr val="9E0002"/>
              </a:solidFill>
              <a:latin typeface="Avenir Oblique"/>
              <a:cs typeface="Avenir Oblique"/>
            </a:endParaRPr>
          </a:p>
        </p:txBody>
      </p:sp>
      <p:sp>
        <p:nvSpPr>
          <p:cNvPr id="15" name="TextBox 14"/>
          <p:cNvSpPr txBox="1"/>
          <p:nvPr/>
        </p:nvSpPr>
        <p:spPr>
          <a:xfrm>
            <a:off x="5262026" y="1659176"/>
            <a:ext cx="2792114" cy="3416320"/>
          </a:xfrm>
          <a:prstGeom prst="rect">
            <a:avLst/>
          </a:prstGeom>
          <a:noFill/>
        </p:spPr>
        <p:txBody>
          <a:bodyPr wrap="square" rtlCol="0">
            <a:spAutoFit/>
          </a:bodyPr>
          <a:lstStyle/>
          <a:p>
            <a:pPr marL="285750" indent="-285750">
              <a:buFont typeface="Arial"/>
              <a:buChar char="•"/>
            </a:pPr>
            <a:r>
              <a:rPr lang="en-US" sz="2400" dirty="0" err="1" smtClean="0">
                <a:solidFill>
                  <a:srgbClr val="9E0002"/>
                </a:solidFill>
                <a:latin typeface="Avenir Light"/>
                <a:cs typeface="Avenir Light"/>
              </a:rPr>
              <a:t>Anthocyanins</a:t>
            </a:r>
            <a:r>
              <a:rPr lang="en-US" sz="2400" dirty="0" smtClean="0">
                <a:solidFill>
                  <a:srgbClr val="9E0002"/>
                </a:solidFill>
                <a:latin typeface="Avenir Light"/>
                <a:cs typeface="Avenir Light"/>
              </a:rPr>
              <a:t> </a:t>
            </a:r>
          </a:p>
          <a:p>
            <a:pPr marL="285750" indent="-285750">
              <a:buFont typeface="Arial"/>
              <a:buChar char="•"/>
            </a:pPr>
            <a:r>
              <a:rPr lang="en-US" sz="2400" dirty="0" smtClean="0">
                <a:solidFill>
                  <a:srgbClr val="9E0002"/>
                </a:solidFill>
                <a:latin typeface="Avenir Light"/>
                <a:cs typeface="Avenir Light"/>
              </a:rPr>
              <a:t>Boron </a:t>
            </a:r>
          </a:p>
          <a:p>
            <a:pPr marL="285750" indent="-285750">
              <a:buFont typeface="Arial"/>
              <a:buChar char="•"/>
            </a:pPr>
            <a:r>
              <a:rPr lang="en-US" sz="2400" dirty="0" smtClean="0">
                <a:solidFill>
                  <a:srgbClr val="9E0002"/>
                </a:solidFill>
                <a:latin typeface="Avenir Light"/>
                <a:cs typeface="Avenir Light"/>
              </a:rPr>
              <a:t>Calcium </a:t>
            </a:r>
          </a:p>
          <a:p>
            <a:pPr marL="285750" indent="-285750">
              <a:buFont typeface="Arial"/>
              <a:buChar char="•"/>
            </a:pPr>
            <a:r>
              <a:rPr lang="en-US" sz="2400" dirty="0" err="1" smtClean="0">
                <a:solidFill>
                  <a:srgbClr val="9E0002"/>
                </a:solidFill>
                <a:latin typeface="Avenir Light"/>
                <a:cs typeface="Avenir Light"/>
              </a:rPr>
              <a:t>Catechin</a:t>
            </a:r>
            <a:r>
              <a:rPr lang="en-US" sz="2400" dirty="0" smtClean="0">
                <a:solidFill>
                  <a:srgbClr val="9E0002"/>
                </a:solidFill>
                <a:latin typeface="Avenir Light"/>
                <a:cs typeface="Avenir Light"/>
              </a:rPr>
              <a:t> </a:t>
            </a:r>
            <a:r>
              <a:rPr lang="en-US" sz="2400" dirty="0" err="1" smtClean="0">
                <a:solidFill>
                  <a:srgbClr val="9E0002"/>
                </a:solidFill>
                <a:latin typeface="Avenir Light"/>
                <a:cs typeface="Avenir Light"/>
              </a:rPr>
              <a:t>gallate</a:t>
            </a:r>
            <a:r>
              <a:rPr lang="en-US" sz="2400" dirty="0" smtClean="0">
                <a:solidFill>
                  <a:srgbClr val="9E0002"/>
                </a:solidFill>
                <a:latin typeface="Avenir Light"/>
                <a:cs typeface="Avenir Light"/>
              </a:rPr>
              <a:t> </a:t>
            </a:r>
          </a:p>
          <a:p>
            <a:pPr marL="285750" indent="-285750">
              <a:buFont typeface="Arial"/>
              <a:buChar char="•"/>
            </a:pPr>
            <a:r>
              <a:rPr lang="en-US" sz="2400" dirty="0" smtClean="0">
                <a:solidFill>
                  <a:srgbClr val="9E0002"/>
                </a:solidFill>
                <a:latin typeface="Avenir Light"/>
                <a:cs typeface="Avenir Light"/>
              </a:rPr>
              <a:t>Copper </a:t>
            </a:r>
          </a:p>
          <a:p>
            <a:pPr marL="285750" indent="-285750">
              <a:buFont typeface="Arial"/>
              <a:buChar char="•"/>
            </a:pPr>
            <a:r>
              <a:rPr lang="en-US" sz="2400" dirty="0" smtClean="0">
                <a:solidFill>
                  <a:srgbClr val="9E0002"/>
                </a:solidFill>
                <a:latin typeface="Avenir Light"/>
                <a:cs typeface="Avenir Light"/>
              </a:rPr>
              <a:t>Iron</a:t>
            </a:r>
          </a:p>
          <a:p>
            <a:pPr marL="285750" indent="-285750">
              <a:buFont typeface="Arial"/>
              <a:buChar char="•"/>
            </a:pPr>
            <a:r>
              <a:rPr lang="en-US" sz="2400" dirty="0" smtClean="0">
                <a:solidFill>
                  <a:srgbClr val="9E0002"/>
                </a:solidFill>
                <a:latin typeface="Avenir Light"/>
                <a:cs typeface="Avenir Light"/>
              </a:rPr>
              <a:t>Lycopene </a:t>
            </a:r>
          </a:p>
          <a:p>
            <a:pPr marL="285750" indent="-285750">
              <a:buFont typeface="Arial"/>
              <a:buChar char="•"/>
            </a:pPr>
            <a:r>
              <a:rPr lang="en-US" sz="2400" dirty="0" smtClean="0">
                <a:solidFill>
                  <a:srgbClr val="9E0002"/>
                </a:solidFill>
                <a:latin typeface="Avenir Light"/>
                <a:cs typeface="Avenir Light"/>
              </a:rPr>
              <a:t>Magnesium</a:t>
            </a:r>
          </a:p>
          <a:p>
            <a:pPr marL="285750" indent="-285750">
              <a:buFont typeface="Arial"/>
              <a:buChar char="•"/>
            </a:pPr>
            <a:r>
              <a:rPr lang="en-US" sz="2400" dirty="0" smtClean="0">
                <a:solidFill>
                  <a:srgbClr val="9E0002"/>
                </a:solidFill>
                <a:latin typeface="Avenir Light"/>
                <a:cs typeface="Avenir Light"/>
              </a:rPr>
              <a:t>Manganese </a:t>
            </a:r>
            <a:endParaRPr lang="en-US" sz="2400" dirty="0">
              <a:solidFill>
                <a:srgbClr val="9E0002"/>
              </a:solidFill>
              <a:latin typeface="Avenir Light"/>
              <a:cs typeface="Avenir Light"/>
            </a:endParaRPr>
          </a:p>
        </p:txBody>
      </p:sp>
      <p:sp>
        <p:nvSpPr>
          <p:cNvPr id="6" name="Rectangle 5"/>
          <p:cNvSpPr/>
          <p:nvPr/>
        </p:nvSpPr>
        <p:spPr>
          <a:xfrm>
            <a:off x="8754520" y="1659176"/>
            <a:ext cx="2302939" cy="2677656"/>
          </a:xfrm>
          <a:prstGeom prst="rect">
            <a:avLst/>
          </a:prstGeom>
        </p:spPr>
        <p:txBody>
          <a:bodyPr wrap="square">
            <a:spAutoFit/>
          </a:bodyPr>
          <a:lstStyle/>
          <a:p>
            <a:pPr marL="285750" indent="-285750">
              <a:buFont typeface="Arial"/>
              <a:buChar char="•"/>
            </a:pPr>
            <a:r>
              <a:rPr lang="en-US" sz="2400" dirty="0" smtClean="0">
                <a:solidFill>
                  <a:srgbClr val="9E0002"/>
                </a:solidFill>
                <a:latin typeface="Avenir Light"/>
                <a:cs typeface="Avenir Light"/>
              </a:rPr>
              <a:t>Phenols </a:t>
            </a:r>
            <a:endParaRPr lang="en-US" sz="2400" dirty="0">
              <a:solidFill>
                <a:srgbClr val="9E0002"/>
              </a:solidFill>
              <a:latin typeface="Avenir Light"/>
              <a:cs typeface="Avenir Light"/>
            </a:endParaRPr>
          </a:p>
          <a:p>
            <a:pPr marL="285750" indent="-285750">
              <a:buFont typeface="Arial"/>
              <a:buChar char="•"/>
            </a:pPr>
            <a:r>
              <a:rPr lang="en-US" sz="2400" dirty="0">
                <a:solidFill>
                  <a:srgbClr val="9E0002"/>
                </a:solidFill>
                <a:latin typeface="Avenir Light"/>
                <a:cs typeface="Avenir Light"/>
              </a:rPr>
              <a:t>Potassium </a:t>
            </a:r>
          </a:p>
          <a:p>
            <a:pPr marL="285750" indent="-285750">
              <a:buFont typeface="Arial"/>
              <a:buChar char="•"/>
            </a:pPr>
            <a:r>
              <a:rPr lang="en-US" sz="2400" dirty="0">
                <a:solidFill>
                  <a:srgbClr val="9E0002"/>
                </a:solidFill>
                <a:latin typeface="Avenir Light"/>
                <a:cs typeface="Avenir Light"/>
              </a:rPr>
              <a:t>Sodium </a:t>
            </a:r>
            <a:r>
              <a:rPr lang="en-US" sz="2400" dirty="0" smtClean="0">
                <a:solidFill>
                  <a:srgbClr val="9E0002"/>
                </a:solidFill>
                <a:latin typeface="Avenir Light"/>
                <a:cs typeface="Avenir Light"/>
              </a:rPr>
              <a:t> </a:t>
            </a:r>
            <a:endParaRPr lang="en-US" sz="2400" dirty="0">
              <a:solidFill>
                <a:srgbClr val="9E0002"/>
              </a:solidFill>
              <a:latin typeface="Avenir Light"/>
              <a:cs typeface="Avenir Light"/>
            </a:endParaRPr>
          </a:p>
          <a:p>
            <a:pPr marL="285750" indent="-285750">
              <a:buFont typeface="Arial"/>
              <a:buChar char="•"/>
            </a:pPr>
            <a:r>
              <a:rPr lang="en-US" sz="2400" dirty="0" err="1">
                <a:solidFill>
                  <a:srgbClr val="9E0002"/>
                </a:solidFill>
                <a:latin typeface="Avenir Light"/>
                <a:cs typeface="Avenir Light"/>
              </a:rPr>
              <a:t>Tocopherols</a:t>
            </a:r>
            <a:r>
              <a:rPr lang="en-US" sz="2400" dirty="0">
                <a:solidFill>
                  <a:srgbClr val="9E0002"/>
                </a:solidFill>
                <a:latin typeface="Avenir Light"/>
                <a:cs typeface="Avenir Light"/>
              </a:rPr>
              <a:t> </a:t>
            </a:r>
          </a:p>
          <a:p>
            <a:pPr marL="285750" indent="-285750">
              <a:buFont typeface="Arial"/>
              <a:buChar char="•"/>
            </a:pPr>
            <a:r>
              <a:rPr lang="en-US" sz="2400" dirty="0" err="1">
                <a:solidFill>
                  <a:srgbClr val="9E0002"/>
                </a:solidFill>
                <a:latin typeface="Avenir Light"/>
                <a:cs typeface="Avenir Light"/>
              </a:rPr>
              <a:t>Tocotrienols</a:t>
            </a:r>
            <a:r>
              <a:rPr lang="en-US" sz="2400" dirty="0">
                <a:solidFill>
                  <a:srgbClr val="9E0002"/>
                </a:solidFill>
                <a:latin typeface="Avenir Light"/>
                <a:cs typeface="Avenir Light"/>
              </a:rPr>
              <a:t> </a:t>
            </a:r>
          </a:p>
          <a:p>
            <a:pPr marL="285750" indent="-285750">
              <a:buFont typeface="Arial"/>
              <a:buChar char="•"/>
            </a:pPr>
            <a:r>
              <a:rPr lang="en-US" sz="2400" dirty="0">
                <a:solidFill>
                  <a:srgbClr val="9E0002"/>
                </a:solidFill>
                <a:latin typeface="Avenir Light"/>
                <a:cs typeface="Avenir Light"/>
              </a:rPr>
              <a:t>Vitamin C </a:t>
            </a:r>
          </a:p>
          <a:p>
            <a:pPr marL="285750" indent="-285750">
              <a:buFont typeface="Arial"/>
              <a:buChar char="•"/>
            </a:pPr>
            <a:r>
              <a:rPr lang="en-US" sz="2400" dirty="0">
                <a:solidFill>
                  <a:srgbClr val="9E0002"/>
                </a:solidFill>
                <a:latin typeface="Avenir Light"/>
                <a:cs typeface="Avenir Light"/>
              </a:rPr>
              <a:t>Zinc </a:t>
            </a:r>
          </a:p>
        </p:txBody>
      </p:sp>
    </p:spTree>
    <p:extLst>
      <p:ext uri="{BB962C8B-B14F-4D97-AF65-F5344CB8AC3E}">
        <p14:creationId xmlns:p14="http://schemas.microsoft.com/office/powerpoint/2010/main" val="3070966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594" y="0"/>
            <a:ext cx="12245944" cy="8163962"/>
          </a:xfrm>
          <a:prstGeom prst="rect">
            <a:avLst/>
          </a:prstGeom>
        </p:spPr>
      </p:pic>
      <p:sp>
        <p:nvSpPr>
          <p:cNvPr id="2" name="Title 1"/>
          <p:cNvSpPr>
            <a:spLocks noGrp="1"/>
          </p:cNvSpPr>
          <p:nvPr>
            <p:ph type="title"/>
          </p:nvPr>
        </p:nvSpPr>
        <p:spPr>
          <a:xfrm>
            <a:off x="838200" y="94197"/>
            <a:ext cx="10515600" cy="1325563"/>
          </a:xfrm>
        </p:spPr>
        <p:txBody>
          <a:bodyPr/>
          <a:lstStyle/>
          <a:p>
            <a:r>
              <a:rPr lang="en-US" dirty="0" smtClean="0">
                <a:solidFill>
                  <a:srgbClr val="9E0002"/>
                </a:solidFill>
                <a:latin typeface="Avenir Book"/>
                <a:cs typeface="Avenir Book"/>
              </a:rPr>
              <a:t>WOLFBERRY</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273904" y="2091531"/>
            <a:ext cx="5712560" cy="3819525"/>
          </a:xfrm>
          <a:solidFill>
            <a:srgbClr val="FFFFFF">
              <a:alpha val="50196"/>
            </a:srgbClr>
          </a:solidFill>
        </p:spPr>
        <p:txBody>
          <a:bodyPr/>
          <a:lstStyle/>
          <a:p>
            <a:r>
              <a:rPr lang="en-US" dirty="0" err="1" smtClean="0">
                <a:solidFill>
                  <a:srgbClr val="9E0002"/>
                </a:solidFill>
                <a:latin typeface="Avenir Light"/>
                <a:cs typeface="Avenir Light"/>
              </a:rPr>
              <a:t>NingXia</a:t>
            </a:r>
            <a:r>
              <a:rPr lang="en-US" dirty="0" smtClean="0">
                <a:solidFill>
                  <a:srgbClr val="9E0002"/>
                </a:solidFill>
                <a:latin typeface="Avenir Light"/>
                <a:cs typeface="Avenir Light"/>
              </a:rPr>
              <a:t> Red is made with whole-fruit </a:t>
            </a:r>
            <a:r>
              <a:rPr lang="en-US" dirty="0">
                <a:solidFill>
                  <a:srgbClr val="9E0002"/>
                </a:solidFill>
                <a:latin typeface="Avenir Light"/>
                <a:cs typeface="Avenir Light"/>
              </a:rPr>
              <a:t>wolfberry </a:t>
            </a:r>
            <a:r>
              <a:rPr lang="en-US" dirty="0" smtClean="0">
                <a:solidFill>
                  <a:srgbClr val="9E0002"/>
                </a:solidFill>
                <a:latin typeface="Avenir Light"/>
                <a:cs typeface="Avenir Light"/>
              </a:rPr>
              <a:t>puree.</a:t>
            </a:r>
          </a:p>
          <a:p>
            <a:r>
              <a:rPr lang="en-US" dirty="0" smtClean="0">
                <a:solidFill>
                  <a:srgbClr val="9E0002"/>
                </a:solidFill>
                <a:latin typeface="Avenir Light"/>
                <a:cs typeface="Avenir Light"/>
              </a:rPr>
              <a:t>Wolfberries contain every essential amino acid.</a:t>
            </a:r>
          </a:p>
          <a:p>
            <a:r>
              <a:rPr lang="en-US" dirty="0" smtClean="0">
                <a:solidFill>
                  <a:srgbClr val="9E0002"/>
                </a:solidFill>
                <a:latin typeface="Avenir Light"/>
                <a:cs typeface="Avenir Light"/>
              </a:rPr>
              <a:t>With 13 percent protein content, wolfberries offer one of the highest protein levels of any fruit.</a:t>
            </a:r>
          </a:p>
        </p:txBody>
      </p:sp>
    </p:spTree>
    <p:extLst>
      <p:ext uri="{BB962C8B-B14F-4D97-AF65-F5344CB8AC3E}">
        <p14:creationId xmlns:p14="http://schemas.microsoft.com/office/powerpoint/2010/main" val="76099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E0002"/>
                </a:solidFill>
                <a:latin typeface="Avenir Book"/>
                <a:cs typeface="Avenir Book"/>
              </a:rPr>
              <a:t>ESSENTIAL OILS</a:t>
            </a:r>
            <a:endParaRPr lang="en-US" dirty="0">
              <a:solidFill>
                <a:srgbClr val="9E0002"/>
              </a:solidFill>
              <a:latin typeface="Avenir Book"/>
              <a:cs typeface="Avenir Book"/>
            </a:endParaRPr>
          </a:p>
        </p:txBody>
      </p:sp>
      <p:sp>
        <p:nvSpPr>
          <p:cNvPr id="4" name="Rectangle 3"/>
          <p:cNvSpPr/>
          <p:nvPr/>
        </p:nvSpPr>
        <p:spPr>
          <a:xfrm>
            <a:off x="1625599" y="2421171"/>
            <a:ext cx="3606801" cy="2800767"/>
          </a:xfrm>
          <a:prstGeom prst="rect">
            <a:avLst/>
          </a:prstGeom>
        </p:spPr>
        <p:txBody>
          <a:bodyPr wrap="square">
            <a:spAutoFit/>
          </a:bodyPr>
          <a:lstStyle/>
          <a:p>
            <a:pPr marL="285750" indent="-285750">
              <a:buFont typeface="Arial"/>
              <a:buChar char="•"/>
            </a:pPr>
            <a:r>
              <a:rPr lang="en-US" sz="4400" dirty="0" smtClean="0">
                <a:solidFill>
                  <a:srgbClr val="9E0002"/>
                </a:solidFill>
                <a:latin typeface="Avenir Light"/>
                <a:cs typeface="Avenir Light"/>
              </a:rPr>
              <a:t>Tangerine</a:t>
            </a:r>
          </a:p>
          <a:p>
            <a:pPr marL="285750" indent="-285750">
              <a:buFont typeface="Arial"/>
              <a:buChar char="•"/>
            </a:pPr>
            <a:r>
              <a:rPr lang="en-US" sz="4400" dirty="0" smtClean="0">
                <a:solidFill>
                  <a:srgbClr val="9E0002"/>
                </a:solidFill>
                <a:latin typeface="Avenir Light"/>
                <a:cs typeface="Avenir Light"/>
              </a:rPr>
              <a:t>Orange</a:t>
            </a:r>
          </a:p>
          <a:p>
            <a:pPr marL="285750" indent="-285750">
              <a:buFont typeface="Arial"/>
              <a:buChar char="•"/>
            </a:pPr>
            <a:r>
              <a:rPr lang="en-US" sz="4400" dirty="0" err="1" smtClean="0">
                <a:solidFill>
                  <a:srgbClr val="9E0002"/>
                </a:solidFill>
                <a:latin typeface="Avenir Light"/>
                <a:cs typeface="Avenir Light"/>
              </a:rPr>
              <a:t>Yuzu</a:t>
            </a:r>
            <a:endParaRPr lang="en-US" sz="4400" dirty="0" smtClean="0">
              <a:solidFill>
                <a:srgbClr val="9E0002"/>
              </a:solidFill>
              <a:latin typeface="Avenir Light"/>
              <a:cs typeface="Avenir Light"/>
            </a:endParaRPr>
          </a:p>
          <a:p>
            <a:pPr marL="285750" indent="-285750">
              <a:buFont typeface="Arial"/>
              <a:buChar char="•"/>
            </a:pPr>
            <a:r>
              <a:rPr lang="en-US" sz="4400" dirty="0" smtClean="0">
                <a:solidFill>
                  <a:srgbClr val="9E0002"/>
                </a:solidFill>
                <a:latin typeface="Avenir Light"/>
                <a:cs typeface="Avenir Light"/>
              </a:rPr>
              <a:t>Lemon</a:t>
            </a:r>
          </a:p>
        </p:txBody>
      </p:sp>
      <p:pic>
        <p:nvPicPr>
          <p:cNvPr id="5" name="Picture 4" descr="new lemon hilite15.t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8769" y="1501269"/>
            <a:ext cx="5070230" cy="4555654"/>
          </a:xfrm>
          <a:prstGeom prst="rect">
            <a:avLst/>
          </a:prstGeom>
        </p:spPr>
      </p:pic>
    </p:spTree>
    <p:extLst>
      <p:ext uri="{BB962C8B-B14F-4D97-AF65-F5344CB8AC3E}">
        <p14:creationId xmlns:p14="http://schemas.microsoft.com/office/powerpoint/2010/main" val="101777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607" t="7762" r="11029" b="16353"/>
          <a:stretch/>
        </p:blipFill>
        <p:spPr>
          <a:xfrm>
            <a:off x="3318933" y="1647111"/>
            <a:ext cx="8873067" cy="5210889"/>
          </a:xfrm>
          <a:prstGeom prst="rect">
            <a:avLst/>
          </a:prstGeom>
        </p:spPr>
      </p:pic>
      <p:sp>
        <p:nvSpPr>
          <p:cNvPr id="2" name="Title 1"/>
          <p:cNvSpPr>
            <a:spLocks noGrp="1"/>
          </p:cNvSpPr>
          <p:nvPr>
            <p:ph type="title"/>
          </p:nvPr>
        </p:nvSpPr>
        <p:spPr>
          <a:xfrm>
            <a:off x="838200" y="128058"/>
            <a:ext cx="10515600" cy="1325563"/>
          </a:xfrm>
        </p:spPr>
        <p:txBody>
          <a:bodyPr/>
          <a:lstStyle/>
          <a:p>
            <a:r>
              <a:rPr lang="en-US" dirty="0" smtClean="0">
                <a:solidFill>
                  <a:srgbClr val="9E0002"/>
                </a:solidFill>
                <a:latin typeface="Avenir Book"/>
                <a:cs typeface="Avenir Book"/>
              </a:rPr>
              <a:t>FRUIT BLEND</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1032927" y="1831416"/>
            <a:ext cx="5233988" cy="3416061"/>
          </a:xfrm>
        </p:spPr>
        <p:txBody>
          <a:bodyPr>
            <a:noAutofit/>
          </a:bodyPr>
          <a:lstStyle/>
          <a:p>
            <a:r>
              <a:rPr lang="en-US" sz="3200" dirty="0" smtClean="0">
                <a:solidFill>
                  <a:srgbClr val="9E0002"/>
                </a:solidFill>
                <a:latin typeface="Avenir Light"/>
                <a:cs typeface="Avenir Light"/>
              </a:rPr>
              <a:t>Wolfberry Puree</a:t>
            </a:r>
          </a:p>
          <a:p>
            <a:r>
              <a:rPr lang="en-US" sz="3200" dirty="0" smtClean="0">
                <a:solidFill>
                  <a:srgbClr val="9E0002"/>
                </a:solidFill>
                <a:latin typeface="Avenir Light"/>
                <a:cs typeface="Avenir Light"/>
              </a:rPr>
              <a:t>Blueberry</a:t>
            </a:r>
          </a:p>
          <a:p>
            <a:r>
              <a:rPr lang="en-US" sz="3200" dirty="0" err="1" smtClean="0">
                <a:solidFill>
                  <a:srgbClr val="9E0002"/>
                </a:solidFill>
                <a:latin typeface="Avenir Light"/>
                <a:cs typeface="Avenir Light"/>
              </a:rPr>
              <a:t>Aronia</a:t>
            </a:r>
            <a:endParaRPr lang="en-US" sz="3200" dirty="0" smtClean="0">
              <a:solidFill>
                <a:srgbClr val="9E0002"/>
              </a:solidFill>
              <a:latin typeface="Avenir Light"/>
              <a:cs typeface="Avenir Light"/>
            </a:endParaRPr>
          </a:p>
          <a:p>
            <a:r>
              <a:rPr lang="en-US" sz="3200" dirty="0" smtClean="0">
                <a:solidFill>
                  <a:srgbClr val="9E0002"/>
                </a:solidFill>
                <a:latin typeface="Avenir Light"/>
                <a:cs typeface="Avenir Light"/>
              </a:rPr>
              <a:t>Cherry</a:t>
            </a:r>
          </a:p>
          <a:p>
            <a:r>
              <a:rPr lang="en-US" sz="3200" dirty="0" smtClean="0">
                <a:solidFill>
                  <a:srgbClr val="9E0002"/>
                </a:solidFill>
                <a:latin typeface="Avenir Light"/>
                <a:cs typeface="Avenir Light"/>
              </a:rPr>
              <a:t>Pomegranate</a:t>
            </a:r>
          </a:p>
          <a:p>
            <a:r>
              <a:rPr lang="en-US" sz="3200" dirty="0" smtClean="0">
                <a:solidFill>
                  <a:srgbClr val="9E0002"/>
                </a:solidFill>
                <a:latin typeface="Avenir Light"/>
                <a:cs typeface="Avenir Light"/>
              </a:rPr>
              <a:t>Plum</a:t>
            </a:r>
          </a:p>
          <a:p>
            <a:r>
              <a:rPr lang="en-US" sz="3200" dirty="0" smtClean="0">
                <a:solidFill>
                  <a:srgbClr val="9E0002"/>
                </a:solidFill>
                <a:latin typeface="Avenir Light"/>
                <a:cs typeface="Avenir Light"/>
              </a:rPr>
              <a:t>Grape</a:t>
            </a:r>
          </a:p>
          <a:p>
            <a:pPr marL="0" indent="0">
              <a:buNone/>
            </a:pPr>
            <a:endParaRPr lang="en-US" sz="3200" dirty="0" smtClean="0"/>
          </a:p>
          <a:p>
            <a:pPr marL="0" indent="0">
              <a:buNone/>
            </a:pPr>
            <a:endParaRPr lang="en-US" sz="3200" dirty="0"/>
          </a:p>
        </p:txBody>
      </p:sp>
    </p:spTree>
    <p:extLst>
      <p:ext uri="{BB962C8B-B14F-4D97-AF65-F5344CB8AC3E}">
        <p14:creationId xmlns:p14="http://schemas.microsoft.com/office/powerpoint/2010/main" val="260685035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8862"/>
            <a:ext cx="10515600" cy="1325563"/>
          </a:xfrm>
        </p:spPr>
        <p:txBody>
          <a:bodyPr/>
          <a:lstStyle/>
          <a:p>
            <a:r>
              <a:rPr lang="en-US" dirty="0" smtClean="0">
                <a:solidFill>
                  <a:srgbClr val="9E0002"/>
                </a:solidFill>
                <a:latin typeface="Avenir Book"/>
                <a:cs typeface="Avenir Book"/>
              </a:rPr>
              <a:t>DID YOU KNOW?</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295835" y="1690688"/>
            <a:ext cx="6938121" cy="4351338"/>
          </a:xfrm>
        </p:spPr>
        <p:txBody>
          <a:bodyPr>
            <a:normAutofit/>
          </a:bodyPr>
          <a:lstStyle/>
          <a:p>
            <a:r>
              <a:rPr lang="en-US" dirty="0" smtClean="0">
                <a:solidFill>
                  <a:srgbClr val="9E0002"/>
                </a:solidFill>
                <a:latin typeface="Avenir Light"/>
                <a:cs typeface="Avenir Light"/>
              </a:rPr>
              <a:t>NingXia Red is Kosher and </a:t>
            </a:r>
          </a:p>
          <a:p>
            <a:pPr marL="0" indent="0">
              <a:buNone/>
            </a:pPr>
            <a:r>
              <a:rPr lang="en-US" dirty="0" smtClean="0">
                <a:solidFill>
                  <a:srgbClr val="9E0002"/>
                </a:solidFill>
                <a:latin typeface="Avenir Light"/>
                <a:cs typeface="Avenir Light"/>
              </a:rPr>
              <a:t>   Halal approved.</a:t>
            </a:r>
          </a:p>
          <a:p>
            <a:r>
              <a:rPr lang="en-US" dirty="0" smtClean="0">
                <a:solidFill>
                  <a:srgbClr val="9E0002"/>
                </a:solidFill>
                <a:latin typeface="Avenir Light"/>
                <a:cs typeface="Avenir Light"/>
              </a:rPr>
              <a:t>Young Living uses a patented grape </a:t>
            </a:r>
          </a:p>
          <a:p>
            <a:pPr marL="0" indent="0">
              <a:buNone/>
            </a:pPr>
            <a:r>
              <a:rPr lang="en-US" dirty="0" smtClean="0">
                <a:solidFill>
                  <a:srgbClr val="9E0002"/>
                </a:solidFill>
                <a:latin typeface="Avenir Light"/>
                <a:cs typeface="Avenir Light"/>
              </a:rPr>
              <a:t>   seed extract.</a:t>
            </a:r>
          </a:p>
          <a:p>
            <a:r>
              <a:rPr lang="en-US" dirty="0" smtClean="0">
                <a:solidFill>
                  <a:srgbClr val="9E0002"/>
                </a:solidFill>
                <a:latin typeface="Avenir Light"/>
                <a:cs typeface="Avenir Light"/>
              </a:rPr>
              <a:t>NingXia Red does not contain processed high-fructose sweeteners.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8295" t="-376" r="4683" b="376"/>
          <a:stretch/>
        </p:blipFill>
        <p:spPr>
          <a:xfrm>
            <a:off x="7233956" y="1690688"/>
            <a:ext cx="4528335" cy="34691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2480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0458"/>
            <a:ext cx="10515600" cy="1325563"/>
          </a:xfrm>
        </p:spPr>
        <p:txBody>
          <a:bodyPr/>
          <a:lstStyle/>
          <a:p>
            <a:r>
              <a:rPr lang="en-US" dirty="0" smtClean="0">
                <a:solidFill>
                  <a:srgbClr val="9E0002"/>
                </a:solidFill>
                <a:latin typeface="Avenir Book"/>
                <a:cs typeface="Avenir Book"/>
              </a:rPr>
              <a:t>DID YOU KNOW?</a:t>
            </a:r>
            <a:endParaRPr lang="en-US" dirty="0">
              <a:solidFill>
                <a:srgbClr val="9E0002"/>
              </a:solidFill>
              <a:latin typeface="Avenir Book"/>
              <a:cs typeface="Avenir Book"/>
            </a:endParaRPr>
          </a:p>
        </p:txBody>
      </p:sp>
      <p:sp>
        <p:nvSpPr>
          <p:cNvPr id="3" name="Content Placeholder 2"/>
          <p:cNvSpPr>
            <a:spLocks noGrp="1"/>
          </p:cNvSpPr>
          <p:nvPr>
            <p:ph idx="1"/>
          </p:nvPr>
        </p:nvSpPr>
        <p:spPr>
          <a:xfrm>
            <a:off x="475989" y="1774826"/>
            <a:ext cx="6356097" cy="4351338"/>
          </a:xfrm>
        </p:spPr>
        <p:txBody>
          <a:bodyPr/>
          <a:lstStyle/>
          <a:p>
            <a:r>
              <a:rPr lang="en-US" dirty="0" smtClean="0">
                <a:solidFill>
                  <a:srgbClr val="9E0002"/>
                </a:solidFill>
                <a:latin typeface="Avenir Light"/>
                <a:cs typeface="Avenir Light"/>
              </a:rPr>
              <a:t>Blueberry, </a:t>
            </a:r>
            <a:r>
              <a:rPr lang="en-US" dirty="0">
                <a:solidFill>
                  <a:srgbClr val="9E0002"/>
                </a:solidFill>
                <a:latin typeface="Avenir Light"/>
                <a:cs typeface="Avenir Light"/>
              </a:rPr>
              <a:t>cherry, aronia, pomegranate, and plum were   </a:t>
            </a:r>
            <a:r>
              <a:rPr lang="en-US" dirty="0" smtClean="0">
                <a:solidFill>
                  <a:srgbClr val="9E0002"/>
                </a:solidFill>
                <a:latin typeface="Avenir Light"/>
                <a:cs typeface="Avenir Light"/>
              </a:rPr>
              <a:t>carefully selected for </a:t>
            </a:r>
            <a:r>
              <a:rPr lang="en-US" dirty="0">
                <a:solidFill>
                  <a:srgbClr val="9E0002"/>
                </a:solidFill>
                <a:latin typeface="Avenir Light"/>
                <a:cs typeface="Avenir Light"/>
              </a:rPr>
              <a:t>their </a:t>
            </a:r>
            <a:r>
              <a:rPr lang="en-US" dirty="0" smtClean="0">
                <a:solidFill>
                  <a:srgbClr val="9E0002"/>
                </a:solidFill>
                <a:latin typeface="Avenir Light"/>
                <a:cs typeface="Avenir Light"/>
              </a:rPr>
              <a:t>bioactive </a:t>
            </a:r>
            <a:r>
              <a:rPr lang="en-US" dirty="0">
                <a:solidFill>
                  <a:srgbClr val="9E0002"/>
                </a:solidFill>
                <a:latin typeface="Avenir Light"/>
                <a:cs typeface="Avenir Light"/>
              </a:rPr>
              <a:t>phytonutrients and ability to </a:t>
            </a:r>
            <a:r>
              <a:rPr lang="en-US" dirty="0" smtClean="0">
                <a:solidFill>
                  <a:srgbClr val="9E0002"/>
                </a:solidFill>
                <a:latin typeface="Avenir Light"/>
                <a:cs typeface="Avenir Light"/>
              </a:rPr>
              <a:t>     support energy.</a:t>
            </a:r>
            <a:endParaRPr lang="en-US" dirty="0">
              <a:solidFill>
                <a:srgbClr val="9E0002"/>
              </a:solidFill>
              <a:latin typeface="Avenir Light"/>
              <a:cs typeface="Avenir Light"/>
            </a:endParaRPr>
          </a:p>
          <a:p>
            <a:pPr marL="0" indent="0">
              <a:buNone/>
            </a:pP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6367"/>
          <a:stretch/>
        </p:blipFill>
        <p:spPr>
          <a:xfrm>
            <a:off x="6994924" y="1825625"/>
            <a:ext cx="4521714" cy="32201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4724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9661"/>
            <a:ext cx="10515600" cy="1325563"/>
          </a:xfrm>
        </p:spPr>
        <p:txBody>
          <a:bodyPr>
            <a:normAutofit/>
          </a:bodyPr>
          <a:lstStyle/>
          <a:p>
            <a:r>
              <a:rPr lang="en-US" sz="5400" dirty="0" smtClean="0">
                <a:solidFill>
                  <a:srgbClr val="9E0002"/>
                </a:solidFill>
                <a:latin typeface="Avenir Book"/>
                <a:cs typeface="Avenir Book"/>
              </a:rPr>
              <a:t>WHAT DOES RED DO FOR YOU?</a:t>
            </a:r>
            <a:endParaRPr lang="en-US" sz="5400" dirty="0">
              <a:solidFill>
                <a:srgbClr val="9E0002"/>
              </a:solidFill>
              <a:latin typeface="Avenir Book"/>
              <a:cs typeface="Avenir Book"/>
            </a:endParaRPr>
          </a:p>
        </p:txBody>
      </p:sp>
      <p:sp>
        <p:nvSpPr>
          <p:cNvPr id="3" name="Content Placeholder 2"/>
          <p:cNvSpPr>
            <a:spLocks noGrp="1"/>
          </p:cNvSpPr>
          <p:nvPr>
            <p:ph idx="1"/>
          </p:nvPr>
        </p:nvSpPr>
        <p:spPr>
          <a:xfrm>
            <a:off x="838200" y="1825625"/>
            <a:ext cx="7623412" cy="4351338"/>
          </a:xfrm>
        </p:spPr>
        <p:txBody>
          <a:bodyPr>
            <a:normAutofit/>
          </a:bodyPr>
          <a:lstStyle/>
          <a:p>
            <a:r>
              <a:rPr lang="en-US" dirty="0">
                <a:solidFill>
                  <a:srgbClr val="9E0002"/>
                </a:solidFill>
                <a:latin typeface="Avenir Light"/>
                <a:cs typeface="Avenir Light"/>
              </a:rPr>
              <a:t>Supports whole-body health and overall </a:t>
            </a:r>
            <a:r>
              <a:rPr lang="en-US" dirty="0" smtClean="0">
                <a:solidFill>
                  <a:srgbClr val="9E0002"/>
                </a:solidFill>
                <a:latin typeface="Avenir Light"/>
                <a:cs typeface="Avenir Light"/>
              </a:rPr>
              <a:t>wellness.</a:t>
            </a:r>
            <a:endParaRPr lang="en-US" dirty="0">
              <a:solidFill>
                <a:srgbClr val="9E0002"/>
              </a:solidFill>
              <a:latin typeface="Avenir Light"/>
              <a:cs typeface="Avenir Light"/>
            </a:endParaRPr>
          </a:p>
          <a:p>
            <a:pPr lvl="0"/>
            <a:r>
              <a:rPr lang="en-US" dirty="0" smtClean="0">
                <a:solidFill>
                  <a:srgbClr val="9E0002"/>
                </a:solidFill>
                <a:latin typeface="Avenir Light"/>
                <a:cs typeface="Avenir Light"/>
              </a:rPr>
              <a:t>Contains d-limonene</a:t>
            </a:r>
            <a:r>
              <a:rPr lang="en-US" dirty="0">
                <a:solidFill>
                  <a:srgbClr val="9E0002"/>
                </a:solidFill>
                <a:latin typeface="Avenir Light"/>
                <a:cs typeface="Avenir Light"/>
              </a:rPr>
              <a:t>, a powerful component in citrus </a:t>
            </a:r>
            <a:r>
              <a:rPr lang="en-US" dirty="0" smtClean="0">
                <a:solidFill>
                  <a:srgbClr val="9E0002"/>
                </a:solidFill>
                <a:latin typeface="Avenir Light"/>
                <a:cs typeface="Avenir Light"/>
              </a:rPr>
              <a:t>oils.</a:t>
            </a:r>
          </a:p>
          <a:p>
            <a:r>
              <a:rPr lang="en-US" dirty="0" smtClean="0">
                <a:solidFill>
                  <a:srgbClr val="9E0002"/>
                </a:solidFill>
                <a:latin typeface="Avenir Light"/>
                <a:cs typeface="Avenir Light"/>
              </a:rPr>
              <a:t>Provides energy support.</a:t>
            </a:r>
          </a:p>
          <a:p>
            <a:r>
              <a:rPr lang="en-US" dirty="0" smtClean="0">
                <a:solidFill>
                  <a:srgbClr val="9E0002"/>
                </a:solidFill>
                <a:latin typeface="Avenir Light"/>
                <a:cs typeface="Avenir Light"/>
              </a:rPr>
              <a:t>Helps </a:t>
            </a:r>
            <a:r>
              <a:rPr lang="en-US" dirty="0">
                <a:solidFill>
                  <a:srgbClr val="9E0002"/>
                </a:solidFill>
                <a:latin typeface="Avenir Light"/>
                <a:cs typeface="Avenir Light"/>
              </a:rPr>
              <a:t>prevent against oxidative </a:t>
            </a:r>
            <a:r>
              <a:rPr lang="en-US" dirty="0" smtClean="0">
                <a:solidFill>
                  <a:srgbClr val="9E0002"/>
                </a:solidFill>
                <a:latin typeface="Avenir Light"/>
                <a:cs typeface="Avenir Light"/>
              </a:rPr>
              <a:t>stress.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9570" y="1408676"/>
            <a:ext cx="2765828" cy="5242411"/>
          </a:xfrm>
          <a:prstGeom prst="rect">
            <a:avLst/>
          </a:prstGeom>
        </p:spPr>
      </p:pic>
    </p:spTree>
    <p:extLst>
      <p:ext uri="{BB962C8B-B14F-4D97-AF65-F5344CB8AC3E}">
        <p14:creationId xmlns:p14="http://schemas.microsoft.com/office/powerpoint/2010/main" val="4122336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ngxia-R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3771" y="772975"/>
            <a:ext cx="9790593" cy="4092851"/>
          </a:xfrm>
          <a:prstGeom prst="rect">
            <a:avLst/>
          </a:prstGeom>
        </p:spPr>
      </p:pic>
    </p:spTree>
    <p:extLst>
      <p:ext uri="{BB962C8B-B14F-4D97-AF65-F5344CB8AC3E}">
        <p14:creationId xmlns:p14="http://schemas.microsoft.com/office/powerpoint/2010/main" val="3712310001"/>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4641</TotalTime>
  <Words>643</Words>
  <Application>Microsoft Macintosh PowerPoint</Application>
  <PresentationFormat>Custom</PresentationFormat>
  <Paragraphs>89</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WHAT ARE ANTIOXIDANTS?</vt:lpstr>
      <vt:lpstr>ANTIOXIDANT BALANCE</vt:lpstr>
      <vt:lpstr>WHOLE-BODY NUTRIENT INFUSION</vt:lpstr>
      <vt:lpstr>WOLFBERRY</vt:lpstr>
      <vt:lpstr>ESSENTIAL OILS</vt:lpstr>
      <vt:lpstr>FRUIT BLEND</vt:lpstr>
      <vt:lpstr>DID YOU KNOW?</vt:lpstr>
      <vt:lpstr>DID YOU KNOW?</vt:lpstr>
      <vt:lpstr>WHAT DOES RED DO FOR YOU?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Haley Jensen</dc:creator>
  <cp:lastModifiedBy>Lucy Kiteley</cp:lastModifiedBy>
  <cp:revision>118</cp:revision>
  <cp:lastPrinted>2015-08-18T17:15:35Z</cp:lastPrinted>
  <dcterms:created xsi:type="dcterms:W3CDTF">2015-06-19T20:59:37Z</dcterms:created>
  <dcterms:modified xsi:type="dcterms:W3CDTF">2015-10-09T14:03:35Z</dcterms:modified>
</cp:coreProperties>
</file>